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76" r:id="rId4"/>
    <p:sldId id="259" r:id="rId5"/>
    <p:sldId id="260" r:id="rId6"/>
    <p:sldId id="262" r:id="rId7"/>
    <p:sldId id="271" r:id="rId8"/>
    <p:sldId id="274" r:id="rId9"/>
    <p:sldId id="265" r:id="rId10"/>
    <p:sldId id="275" r:id="rId11"/>
    <p:sldId id="267" r:id="rId12"/>
    <p:sldId id="266" r:id="rId13"/>
    <p:sldId id="268" r:id="rId14"/>
    <p:sldId id="269" r:id="rId1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91B3"/>
    <a:srgbClr val="6366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686"/>
    <p:restoredTop sz="85319"/>
  </p:normalViewPr>
  <p:slideViewPr>
    <p:cSldViewPr snapToGrid="0" snapToObjects="1">
      <p:cViewPr>
        <p:scale>
          <a:sx n="134" d="100"/>
          <a:sy n="134" d="100"/>
        </p:scale>
        <p:origin x="144" y="3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0385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CCPA Title III </a:t>
            </a:r>
            <a:r>
              <a:rPr lang="en-US" dirty="0"/>
              <a:t>caps garnishment at 25% of disposable earnings, or the amount by which weekly earnings exceed 30x the federal minimum wage, whichever is less. For child support, the limit is higher: up to 50-60% depending on whether the employee supports another family and whether payments are more than 12 weeks overdue.</a:t>
            </a:r>
          </a:p>
          <a:p>
            <a:endParaRPr lang="en-US" dirty="0"/>
          </a:p>
          <a:p>
            <a:r>
              <a:rPr lang="en-US" b="1" dirty="0"/>
              <a:t>Disposable income </a:t>
            </a:r>
            <a:r>
              <a:rPr lang="en-US" dirty="0"/>
              <a:t>is </a:t>
            </a:r>
            <a:r>
              <a:rPr lang="en-US" b="1" dirty="0"/>
              <a:t>NOT</a:t>
            </a:r>
            <a:r>
              <a:rPr lang="en-US" dirty="0"/>
              <a:t> </a:t>
            </a:r>
            <a:r>
              <a:rPr lang="en-US" b="1" dirty="0"/>
              <a:t>take-home pay</a:t>
            </a:r>
            <a:r>
              <a:rPr lang="en-US" dirty="0"/>
              <a:t>. Disposable income only removes legally required deductions (taxes, Social Security, Medicare). Voluntary deductions like health insurance, 401k, and union dues stay in the number. </a:t>
            </a:r>
            <a:r>
              <a:rPr lang="en-US" b="1" dirty="0"/>
              <a:t>Example</a:t>
            </a:r>
            <a:r>
              <a:rPr lang="en-US" dirty="0"/>
              <a:t>: an employee earning $1,200/week has disposable income of ~$904 but take-home of ~$687. At 25%, that's $226/week vs $172/week. An employer using the wrong number under-withholds by $54 every paycheck and is liable for the shortfall.</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Swap in the 20 minutes per entry… plus any updates</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Regulatory complexity across multiple states</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Disposable income </a:t>
            </a:r>
            <a:r>
              <a:rPr lang="en-US" dirty="0"/>
              <a:t>is </a:t>
            </a:r>
            <a:r>
              <a:rPr lang="en-US" b="1" dirty="0"/>
              <a:t>NOT</a:t>
            </a:r>
            <a:r>
              <a:rPr lang="en-US" dirty="0"/>
              <a:t> </a:t>
            </a:r>
            <a:r>
              <a:rPr lang="en-US" b="1" dirty="0"/>
              <a:t>take-home pay</a:t>
            </a:r>
            <a:r>
              <a:rPr lang="en-US" dirty="0"/>
              <a:t>. Disposable income only removes legally required deductions (taxes, Social Security, Medicare). Voluntary deductions like health insurance, 401k, and union dues stay in the number. </a:t>
            </a:r>
            <a:r>
              <a:rPr lang="en-US" b="1" dirty="0"/>
              <a:t>Example</a:t>
            </a:r>
            <a:r>
              <a:rPr lang="en-US" dirty="0"/>
              <a:t>: an employee earning $1,200/week has disposable income of ~$904 but take-home of ~$687. At 25%, that's $226/week vs $172/week. An employer using the wrong number under-withholds by $54 every paycheck and is liable for the shortfall.</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9.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docs.google.com/presentation/d/1vpY6TP6rT2hVj2mUACsyXtjJrF-sdsM4/edit?usp=sharing&amp;ouid=112268249790441829192&amp;rtpof=true&amp;sd=true"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hyperlink" Target="https://www.floridatrend.com/article/17583/adp-research-institute-study-offers-first-in-depth-look-at-garnishment-rates-among-us-workers/"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https://www.nber.org/papers/w30724" TargetMode="External"/><Relationship Id="rId4" Type="http://schemas.openxmlformats.org/officeDocument/2006/relationships/hyperlink" Target="https://www.adp.com/what-we-offer/products/adp-smartcompliance/wage-garnishment.aspx"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4.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640"/>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sp>
        <p:nvSpPr>
          <p:cNvPr id="3" name="Text 1"/>
          <p:cNvSpPr/>
          <p:nvPr/>
        </p:nvSpPr>
        <p:spPr>
          <a:xfrm>
            <a:off x="731520" y="1097280"/>
            <a:ext cx="7680960" cy="2011680"/>
          </a:xfrm>
          <a:prstGeom prst="rect">
            <a:avLst/>
          </a:prstGeom>
          <a:noFill/>
          <a:ln/>
        </p:spPr>
        <p:txBody>
          <a:bodyPr wrap="square" lIns="0" tIns="0" rIns="0" bIns="0" rtlCol="0" anchor="ctr"/>
          <a:lstStyle/>
          <a:p>
            <a:pPr marL="0" indent="0">
              <a:lnSpc>
                <a:spcPct val="115000"/>
              </a:lnSpc>
              <a:buNone/>
            </a:pPr>
            <a:r>
              <a:rPr lang="en-US" sz="3800" b="1" dirty="0">
                <a:solidFill>
                  <a:srgbClr val="FFFFFF"/>
                </a:solidFill>
                <a:latin typeface="Georgia" pitchFamily="34" charset="0"/>
                <a:ea typeface="Georgia" pitchFamily="34" charset="-122"/>
                <a:cs typeface="Georgia" pitchFamily="34" charset="-120"/>
              </a:rPr>
              <a:t>Reducing Friction in</a:t>
            </a:r>
            <a:endParaRPr lang="en-US" sz="3800" dirty="0"/>
          </a:p>
          <a:p>
            <a:pPr marL="0" indent="0">
              <a:lnSpc>
                <a:spcPct val="115000"/>
              </a:lnSpc>
              <a:buNone/>
            </a:pPr>
            <a:r>
              <a:rPr lang="en-US" sz="3800" b="1" dirty="0">
                <a:solidFill>
                  <a:srgbClr val="FFFFFF"/>
                </a:solidFill>
                <a:latin typeface="Georgia" pitchFamily="34" charset="0"/>
                <a:ea typeface="Georgia" pitchFamily="34" charset="-122"/>
                <a:cs typeface="Georgia" pitchFamily="34" charset="-120"/>
              </a:rPr>
              <a:t>Wage Garnishment Processing</a:t>
            </a:r>
            <a:endParaRPr lang="en-US" sz="3800" dirty="0"/>
          </a:p>
        </p:txBody>
      </p:sp>
      <p:sp>
        <p:nvSpPr>
          <p:cNvPr id="4" name="Text 2"/>
          <p:cNvSpPr/>
          <p:nvPr/>
        </p:nvSpPr>
        <p:spPr>
          <a:xfrm>
            <a:off x="731520" y="3108960"/>
            <a:ext cx="7315200" cy="457200"/>
          </a:xfrm>
          <a:prstGeom prst="rect">
            <a:avLst/>
          </a:prstGeom>
          <a:noFill/>
          <a:ln/>
        </p:spPr>
        <p:txBody>
          <a:bodyPr wrap="square" lIns="0" tIns="0" rIns="0" bIns="0" rtlCol="0" anchor="ctr"/>
          <a:lstStyle/>
          <a:p>
            <a:pPr marL="0" indent="0">
              <a:buNone/>
            </a:pPr>
            <a:r>
              <a:rPr lang="en-US" sz="1800" dirty="0">
                <a:solidFill>
                  <a:srgbClr val="22D3EE"/>
                </a:solidFill>
                <a:latin typeface="Calibri" pitchFamily="34" charset="0"/>
                <a:ea typeface="Calibri" pitchFamily="34" charset="-122"/>
                <a:cs typeface="Calibri" pitchFamily="34" charset="-120"/>
              </a:rPr>
              <a:t>Case Study Proposal</a:t>
            </a:r>
            <a:endParaRPr lang="en-US" sz="1800" dirty="0"/>
          </a:p>
        </p:txBody>
      </p:sp>
      <p:sp>
        <p:nvSpPr>
          <p:cNvPr id="5" name="Text 3"/>
          <p:cNvSpPr/>
          <p:nvPr/>
        </p:nvSpPr>
        <p:spPr>
          <a:xfrm>
            <a:off x="731520" y="4114800"/>
            <a:ext cx="7315200" cy="365760"/>
          </a:xfrm>
          <a:prstGeom prst="rect">
            <a:avLst/>
          </a:prstGeom>
          <a:noFill/>
          <a:ln/>
        </p:spPr>
        <p:txBody>
          <a:bodyPr wrap="square" lIns="0" tIns="0" rIns="0" bIns="0" rtlCol="0" anchor="ctr"/>
          <a:lstStyle/>
          <a:p>
            <a:pPr marL="0" indent="0">
              <a:buNone/>
            </a:pPr>
            <a:r>
              <a:rPr lang="en-US" sz="1400" dirty="0">
                <a:solidFill>
                  <a:schemeClr val="bg1">
                    <a:lumMod val="95000"/>
                  </a:schemeClr>
                </a:solidFill>
                <a:latin typeface="Calibri" pitchFamily="34" charset="0"/>
                <a:ea typeface="Calibri" pitchFamily="34" charset="-122"/>
                <a:cs typeface="Calibri" pitchFamily="34" charset="-120"/>
              </a:rPr>
              <a:t>Kevin Middleton</a:t>
            </a:r>
            <a:endParaRPr lang="en-US" sz="1400" dirty="0">
              <a:solidFill>
                <a:schemeClr val="bg1">
                  <a:lumMod val="9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100" b="1" kern="0" spc="300" dirty="0">
                <a:solidFill>
                  <a:srgbClr val="0891B2"/>
                </a:solidFill>
                <a:latin typeface="Calibri" pitchFamily="34" charset="0"/>
                <a:ea typeface="Calibri" pitchFamily="34" charset="-122"/>
                <a:cs typeface="Calibri" pitchFamily="34" charset="-120"/>
              </a:rPr>
              <a:t>SUCCESS METRICS</a:t>
            </a:r>
            <a:endParaRPr lang="en-US" sz="1100" dirty="0"/>
          </a:p>
        </p:txBody>
      </p:sp>
      <p:sp>
        <p:nvSpPr>
          <p:cNvPr id="4" name="Text 2"/>
          <p:cNvSpPr/>
          <p:nvPr/>
        </p:nvSpPr>
        <p:spPr>
          <a:xfrm>
            <a:off x="731520" y="731520"/>
            <a:ext cx="7680960" cy="640080"/>
          </a:xfrm>
          <a:prstGeom prst="rect">
            <a:avLst/>
          </a:prstGeom>
          <a:noFill/>
          <a:ln/>
        </p:spPr>
        <p:txBody>
          <a:bodyPr wrap="square" lIns="0" tIns="0" rIns="0" bIns="0" rtlCol="0" anchor="ctr"/>
          <a:lstStyle/>
          <a:p>
            <a:pPr marL="0" indent="0">
              <a:buNone/>
            </a:pPr>
            <a:r>
              <a:rPr lang="en-US" sz="3000" b="1" dirty="0">
                <a:solidFill>
                  <a:srgbClr val="111827"/>
                </a:solidFill>
                <a:latin typeface="Georgia" pitchFamily="34" charset="0"/>
                <a:ea typeface="Georgia" pitchFamily="34" charset="-122"/>
                <a:cs typeface="Georgia" pitchFamily="34" charset="-120"/>
              </a:rPr>
              <a:t>How We'll Know It's Working</a:t>
            </a:r>
            <a:endParaRPr lang="en-US" sz="3000" dirty="0"/>
          </a:p>
        </p:txBody>
      </p:sp>
      <p:sp>
        <p:nvSpPr>
          <p:cNvPr id="5" name="Shape 3"/>
          <p:cNvSpPr/>
          <p:nvPr/>
        </p:nvSpPr>
        <p:spPr>
          <a:xfrm>
            <a:off x="731520" y="1554480"/>
            <a:ext cx="7680960" cy="658368"/>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6" name="Shape 4"/>
          <p:cNvSpPr/>
          <p:nvPr/>
        </p:nvSpPr>
        <p:spPr>
          <a:xfrm>
            <a:off x="960120" y="1682496"/>
            <a:ext cx="402336" cy="402336"/>
          </a:xfrm>
          <a:prstGeom prst="ellipse">
            <a:avLst/>
          </a:prstGeom>
          <a:solidFill>
            <a:srgbClr val="0891B2"/>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1042416" y="1764792"/>
            <a:ext cx="237744" cy="237744"/>
          </a:xfrm>
          <a:prstGeom prst="rect">
            <a:avLst/>
          </a:prstGeom>
        </p:spPr>
      </p:pic>
      <p:sp>
        <p:nvSpPr>
          <p:cNvPr id="8" name="Text 5"/>
          <p:cNvSpPr/>
          <p:nvPr/>
        </p:nvSpPr>
        <p:spPr>
          <a:xfrm>
            <a:off x="1554480" y="1600200"/>
            <a:ext cx="2560320" cy="566928"/>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Processing Accuracy</a:t>
            </a:r>
          </a:p>
        </p:txBody>
      </p:sp>
      <p:sp>
        <p:nvSpPr>
          <p:cNvPr id="9" name="Text 6"/>
          <p:cNvSpPr/>
          <p:nvPr/>
        </p:nvSpPr>
        <p:spPr>
          <a:xfrm>
            <a:off x="4206240" y="1600200"/>
            <a:ext cx="2194560" cy="566928"/>
          </a:xfrm>
          <a:prstGeom prst="rect">
            <a:avLst/>
          </a:prstGeom>
          <a:noFill/>
          <a:ln/>
        </p:spPr>
        <p:txBody>
          <a:bodyPr wrap="square" lIns="0" tIns="0" rIns="0" bIns="0" rtlCol="0" anchor="ctr"/>
          <a:lstStyle/>
          <a:p>
            <a:pPr marL="0" indent="0">
              <a:buNone/>
            </a:pPr>
            <a:r>
              <a:rPr lang="en-US" sz="1100" b="1" dirty="0">
                <a:solidFill>
                  <a:srgbClr val="6B7280"/>
                </a:solidFill>
                <a:latin typeface="Calibri" pitchFamily="34" charset="0"/>
              </a:rPr>
              <a:t>Current</a:t>
            </a:r>
            <a:r>
              <a:rPr lang="en-US" sz="1100" dirty="0">
                <a:solidFill>
                  <a:srgbClr val="6B7280"/>
                </a:solidFill>
                <a:latin typeface="Calibri" pitchFamily="34" charset="0"/>
              </a:rPr>
              <a:t>: Manual, error-prone</a:t>
            </a:r>
          </a:p>
        </p:txBody>
      </p:sp>
      <p:sp>
        <p:nvSpPr>
          <p:cNvPr id="10" name="Text 7"/>
          <p:cNvSpPr/>
          <p:nvPr/>
        </p:nvSpPr>
        <p:spPr>
          <a:xfrm>
            <a:off x="6492239" y="1600200"/>
            <a:ext cx="1847427" cy="566928"/>
          </a:xfrm>
          <a:prstGeom prst="rect">
            <a:avLst/>
          </a:prstGeom>
          <a:noFill/>
          <a:ln/>
        </p:spPr>
        <p:txBody>
          <a:bodyPr wrap="square" lIns="0" tIns="0" rIns="0" bIns="0" rtlCol="0" anchor="ctr"/>
          <a:lstStyle/>
          <a:p>
            <a:pPr marL="0" indent="0">
              <a:buNone/>
            </a:pPr>
            <a:r>
              <a:rPr lang="en-US" sz="1100" b="1" dirty="0">
                <a:solidFill>
                  <a:srgbClr val="0891B2"/>
                </a:solidFill>
                <a:latin typeface="Calibri" pitchFamily="34" charset="0"/>
              </a:rPr>
              <a:t>Target: </a:t>
            </a:r>
            <a:r>
              <a:rPr lang="en-US" sz="1100" dirty="0">
                <a:solidFill>
                  <a:srgbClr val="0891B2"/>
                </a:solidFill>
                <a:latin typeface="Calibri" pitchFamily="34" charset="0"/>
              </a:rPr>
              <a:t>&lt;1% orders need rework</a:t>
            </a:r>
          </a:p>
        </p:txBody>
      </p:sp>
      <p:sp>
        <p:nvSpPr>
          <p:cNvPr id="11" name="Shape 8"/>
          <p:cNvSpPr/>
          <p:nvPr/>
        </p:nvSpPr>
        <p:spPr>
          <a:xfrm>
            <a:off x="731520" y="2359152"/>
            <a:ext cx="7680960" cy="658368"/>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2" name="Shape 9"/>
          <p:cNvSpPr/>
          <p:nvPr/>
        </p:nvSpPr>
        <p:spPr>
          <a:xfrm>
            <a:off x="960120" y="2487168"/>
            <a:ext cx="402336" cy="402336"/>
          </a:xfrm>
          <a:prstGeom prst="ellipse">
            <a:avLst/>
          </a:prstGeom>
          <a:solidFill>
            <a:srgbClr val="0891B2"/>
          </a:solidFill>
          <a:ln/>
        </p:spPr>
        <p:txBody>
          <a:bodyPr/>
          <a:lstStyle/>
          <a:p>
            <a:endParaRPr lang="en-US"/>
          </a:p>
        </p:txBody>
      </p:sp>
      <p:pic>
        <p:nvPicPr>
          <p:cNvPr id="13" name="Image 1" descr="preencoded.png"/>
          <p:cNvPicPr>
            <a:picLocks noChangeAspect="1"/>
          </p:cNvPicPr>
          <p:nvPr/>
        </p:nvPicPr>
        <p:blipFill>
          <a:blip r:embed="rId4"/>
          <a:stretch>
            <a:fillRect/>
          </a:stretch>
        </p:blipFill>
        <p:spPr>
          <a:xfrm>
            <a:off x="1042416" y="2569464"/>
            <a:ext cx="237744" cy="237744"/>
          </a:xfrm>
          <a:prstGeom prst="rect">
            <a:avLst/>
          </a:prstGeom>
        </p:spPr>
      </p:pic>
      <p:sp>
        <p:nvSpPr>
          <p:cNvPr id="14" name="Text 10"/>
          <p:cNvSpPr/>
          <p:nvPr/>
        </p:nvSpPr>
        <p:spPr>
          <a:xfrm>
            <a:off x="1554480" y="2404872"/>
            <a:ext cx="2560320" cy="566928"/>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Time Per Pay Cycle</a:t>
            </a:r>
          </a:p>
        </p:txBody>
      </p:sp>
      <p:sp>
        <p:nvSpPr>
          <p:cNvPr id="15" name="Text 11"/>
          <p:cNvSpPr/>
          <p:nvPr/>
        </p:nvSpPr>
        <p:spPr>
          <a:xfrm>
            <a:off x="4206240" y="2404872"/>
            <a:ext cx="2194560" cy="566928"/>
          </a:xfrm>
          <a:prstGeom prst="rect">
            <a:avLst/>
          </a:prstGeom>
          <a:noFill/>
          <a:ln/>
        </p:spPr>
        <p:txBody>
          <a:bodyPr wrap="square" lIns="0" tIns="0" rIns="0" bIns="0" rtlCol="0" anchor="ctr"/>
          <a:lstStyle/>
          <a:p>
            <a:pPr marL="0" indent="0">
              <a:buNone/>
            </a:pPr>
            <a:r>
              <a:rPr lang="en-US" sz="1100" b="1" dirty="0">
                <a:solidFill>
                  <a:srgbClr val="6B7280"/>
                </a:solidFill>
                <a:latin typeface="Calibri" pitchFamily="34" charset="0"/>
              </a:rPr>
              <a:t>Current</a:t>
            </a:r>
            <a:r>
              <a:rPr lang="en-US" sz="1100" dirty="0">
                <a:solidFill>
                  <a:srgbClr val="6B7280"/>
                </a:solidFill>
                <a:latin typeface="Calibri" pitchFamily="34" charset="0"/>
              </a:rPr>
              <a:t>: ~20 min entry, hours total</a:t>
            </a:r>
          </a:p>
        </p:txBody>
      </p:sp>
      <p:sp>
        <p:nvSpPr>
          <p:cNvPr id="16" name="Text 12"/>
          <p:cNvSpPr/>
          <p:nvPr/>
        </p:nvSpPr>
        <p:spPr>
          <a:xfrm>
            <a:off x="6492240" y="2404872"/>
            <a:ext cx="1737360" cy="566928"/>
          </a:xfrm>
          <a:prstGeom prst="rect">
            <a:avLst/>
          </a:prstGeom>
          <a:noFill/>
          <a:ln/>
        </p:spPr>
        <p:txBody>
          <a:bodyPr wrap="square" lIns="0" tIns="0" rIns="0" bIns="0" rtlCol="0" anchor="ctr"/>
          <a:lstStyle/>
          <a:p>
            <a:pPr marL="0" indent="0">
              <a:buNone/>
            </a:pPr>
            <a:r>
              <a:rPr lang="en-US" sz="1100" b="1" dirty="0">
                <a:solidFill>
                  <a:srgbClr val="0891B2"/>
                </a:solidFill>
                <a:latin typeface="Calibri" pitchFamily="34" charset="0"/>
              </a:rPr>
              <a:t>Target: </a:t>
            </a:r>
            <a:r>
              <a:rPr lang="en-US" sz="1100" dirty="0">
                <a:solidFill>
                  <a:srgbClr val="0891B2"/>
                </a:solidFill>
                <a:latin typeface="Calibri" pitchFamily="34" charset="0"/>
              </a:rPr>
              <a:t>Under 5 minutes</a:t>
            </a:r>
          </a:p>
        </p:txBody>
      </p:sp>
      <p:sp>
        <p:nvSpPr>
          <p:cNvPr id="17" name="Shape 13"/>
          <p:cNvSpPr/>
          <p:nvPr/>
        </p:nvSpPr>
        <p:spPr>
          <a:xfrm>
            <a:off x="731520" y="3163824"/>
            <a:ext cx="7680960" cy="658368"/>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8" name="Shape 14"/>
          <p:cNvSpPr/>
          <p:nvPr/>
        </p:nvSpPr>
        <p:spPr>
          <a:xfrm>
            <a:off x="960120" y="3291840"/>
            <a:ext cx="402336" cy="402336"/>
          </a:xfrm>
          <a:prstGeom prst="ellipse">
            <a:avLst/>
          </a:prstGeom>
          <a:solidFill>
            <a:srgbClr val="0891B2"/>
          </a:solidFill>
          <a:ln/>
        </p:spPr>
        <p:txBody>
          <a:bodyPr/>
          <a:lstStyle/>
          <a:p>
            <a:endParaRPr lang="en-US"/>
          </a:p>
        </p:txBody>
      </p:sp>
      <p:pic>
        <p:nvPicPr>
          <p:cNvPr id="19" name="Image 2" descr="preencoded.png"/>
          <p:cNvPicPr>
            <a:picLocks noChangeAspect="1"/>
          </p:cNvPicPr>
          <p:nvPr/>
        </p:nvPicPr>
        <p:blipFill>
          <a:blip r:embed="rId5"/>
          <a:stretch>
            <a:fillRect/>
          </a:stretch>
        </p:blipFill>
        <p:spPr>
          <a:xfrm>
            <a:off x="1042416" y="3374136"/>
            <a:ext cx="237744" cy="237744"/>
          </a:xfrm>
          <a:prstGeom prst="rect">
            <a:avLst/>
          </a:prstGeom>
        </p:spPr>
      </p:pic>
      <p:sp>
        <p:nvSpPr>
          <p:cNvPr id="20" name="Text 15"/>
          <p:cNvSpPr/>
          <p:nvPr/>
        </p:nvSpPr>
        <p:spPr>
          <a:xfrm>
            <a:off x="1554480" y="3209544"/>
            <a:ext cx="2560320" cy="566928"/>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Systems Per Order</a:t>
            </a:r>
          </a:p>
        </p:txBody>
      </p:sp>
      <p:sp>
        <p:nvSpPr>
          <p:cNvPr id="21" name="Text 16"/>
          <p:cNvSpPr/>
          <p:nvPr/>
        </p:nvSpPr>
        <p:spPr>
          <a:xfrm>
            <a:off x="4206240" y="3209544"/>
            <a:ext cx="2194560" cy="566928"/>
          </a:xfrm>
          <a:prstGeom prst="rect">
            <a:avLst/>
          </a:prstGeom>
          <a:noFill/>
          <a:ln/>
        </p:spPr>
        <p:txBody>
          <a:bodyPr wrap="square" lIns="0" tIns="0" rIns="0" bIns="0" rtlCol="0" anchor="ctr"/>
          <a:lstStyle/>
          <a:p>
            <a:pPr marL="0" indent="0">
              <a:buNone/>
            </a:pPr>
            <a:r>
              <a:rPr lang="en-US" sz="1100" b="1" dirty="0">
                <a:solidFill>
                  <a:srgbClr val="6B7280"/>
                </a:solidFill>
                <a:latin typeface="Calibri" pitchFamily="34" charset="0"/>
              </a:rPr>
              <a:t>Current</a:t>
            </a:r>
            <a:r>
              <a:rPr lang="en-US" sz="1100" dirty="0">
                <a:solidFill>
                  <a:srgbClr val="6B7280"/>
                </a:solidFill>
                <a:latin typeface="Calibri" pitchFamily="34" charset="0"/>
              </a:rPr>
              <a:t>: 2+ disconnected systems</a:t>
            </a:r>
          </a:p>
        </p:txBody>
      </p:sp>
      <p:sp>
        <p:nvSpPr>
          <p:cNvPr id="22" name="Text 17"/>
          <p:cNvSpPr/>
          <p:nvPr/>
        </p:nvSpPr>
        <p:spPr>
          <a:xfrm>
            <a:off x="6492240" y="3209544"/>
            <a:ext cx="1737360" cy="566928"/>
          </a:xfrm>
          <a:prstGeom prst="rect">
            <a:avLst/>
          </a:prstGeom>
          <a:noFill/>
          <a:ln/>
        </p:spPr>
        <p:txBody>
          <a:bodyPr wrap="square" lIns="0" tIns="0" rIns="0" bIns="0" rtlCol="0" anchor="ctr"/>
          <a:lstStyle/>
          <a:p>
            <a:pPr marL="0" indent="0">
              <a:buNone/>
            </a:pPr>
            <a:r>
              <a:rPr lang="en-US" sz="1100" b="1" dirty="0">
                <a:solidFill>
                  <a:srgbClr val="0891B2"/>
                </a:solidFill>
                <a:latin typeface="Calibri" pitchFamily="34" charset="0"/>
              </a:rPr>
              <a:t>Target: </a:t>
            </a:r>
            <a:r>
              <a:rPr lang="en-US" sz="1100" dirty="0">
                <a:solidFill>
                  <a:srgbClr val="0891B2"/>
                </a:solidFill>
                <a:latin typeface="Calibri" pitchFamily="34" charset="0"/>
              </a:rPr>
              <a:t>One workflow</a:t>
            </a:r>
          </a:p>
        </p:txBody>
      </p:sp>
      <p:sp>
        <p:nvSpPr>
          <p:cNvPr id="23" name="Shape 18"/>
          <p:cNvSpPr/>
          <p:nvPr/>
        </p:nvSpPr>
        <p:spPr>
          <a:xfrm>
            <a:off x="731520" y="3968496"/>
            <a:ext cx="7680960" cy="658368"/>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24" name="Shape 19"/>
          <p:cNvSpPr/>
          <p:nvPr/>
        </p:nvSpPr>
        <p:spPr>
          <a:xfrm>
            <a:off x="960120" y="4096512"/>
            <a:ext cx="402336" cy="402336"/>
          </a:xfrm>
          <a:prstGeom prst="ellipse">
            <a:avLst/>
          </a:prstGeom>
          <a:solidFill>
            <a:srgbClr val="0891B2"/>
          </a:solidFill>
          <a:ln/>
        </p:spPr>
        <p:txBody>
          <a:bodyPr/>
          <a:lstStyle/>
          <a:p>
            <a:endParaRPr lang="en-US"/>
          </a:p>
        </p:txBody>
      </p:sp>
      <p:pic>
        <p:nvPicPr>
          <p:cNvPr id="25" name="Image 3" descr="preencoded.png"/>
          <p:cNvPicPr>
            <a:picLocks noChangeAspect="1"/>
          </p:cNvPicPr>
          <p:nvPr/>
        </p:nvPicPr>
        <p:blipFill>
          <a:blip r:embed="rId6"/>
          <a:stretch>
            <a:fillRect/>
          </a:stretch>
        </p:blipFill>
        <p:spPr>
          <a:xfrm>
            <a:off x="1042416" y="4178808"/>
            <a:ext cx="237744" cy="237744"/>
          </a:xfrm>
          <a:prstGeom prst="rect">
            <a:avLst/>
          </a:prstGeom>
        </p:spPr>
      </p:pic>
      <p:sp>
        <p:nvSpPr>
          <p:cNvPr id="26" name="Text 20"/>
          <p:cNvSpPr/>
          <p:nvPr/>
        </p:nvSpPr>
        <p:spPr>
          <a:xfrm>
            <a:off x="1554480" y="4014216"/>
            <a:ext cx="2560320" cy="566928"/>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Lifecycle Visibility</a:t>
            </a:r>
          </a:p>
        </p:txBody>
      </p:sp>
      <p:sp>
        <p:nvSpPr>
          <p:cNvPr id="27" name="Text 21"/>
          <p:cNvSpPr/>
          <p:nvPr/>
        </p:nvSpPr>
        <p:spPr>
          <a:xfrm>
            <a:off x="4206240" y="4014216"/>
            <a:ext cx="2194560" cy="566928"/>
          </a:xfrm>
          <a:prstGeom prst="rect">
            <a:avLst/>
          </a:prstGeom>
          <a:noFill/>
          <a:ln/>
        </p:spPr>
        <p:txBody>
          <a:bodyPr wrap="square" lIns="0" tIns="0" rIns="0" bIns="0" rtlCol="0" anchor="ctr"/>
          <a:lstStyle/>
          <a:p>
            <a:pPr marL="0" indent="0">
              <a:buNone/>
            </a:pPr>
            <a:r>
              <a:rPr lang="en-US" sz="1100" b="1" dirty="0">
                <a:solidFill>
                  <a:srgbClr val="6B7280"/>
                </a:solidFill>
                <a:latin typeface="Calibri" pitchFamily="34" charset="0"/>
              </a:rPr>
              <a:t>Current</a:t>
            </a:r>
            <a:r>
              <a:rPr lang="en-US" sz="1100" dirty="0">
                <a:solidFill>
                  <a:srgbClr val="6B7280"/>
                </a:solidFill>
                <a:latin typeface="Calibri" pitchFamily="34" charset="0"/>
              </a:rPr>
              <a:t>: Paper folders, no tracking</a:t>
            </a:r>
          </a:p>
        </p:txBody>
      </p:sp>
      <p:sp>
        <p:nvSpPr>
          <p:cNvPr id="28" name="Text 22"/>
          <p:cNvSpPr/>
          <p:nvPr/>
        </p:nvSpPr>
        <p:spPr>
          <a:xfrm>
            <a:off x="6492240" y="4014216"/>
            <a:ext cx="1847426" cy="566928"/>
          </a:xfrm>
          <a:prstGeom prst="rect">
            <a:avLst/>
          </a:prstGeom>
          <a:noFill/>
          <a:ln/>
        </p:spPr>
        <p:txBody>
          <a:bodyPr wrap="square" lIns="0" tIns="0" rIns="0" bIns="0" rtlCol="0" anchor="ctr"/>
          <a:lstStyle/>
          <a:p>
            <a:pPr marL="0" indent="0">
              <a:buNone/>
            </a:pPr>
            <a:r>
              <a:rPr lang="en-US" sz="1100" b="1" dirty="0">
                <a:solidFill>
                  <a:srgbClr val="0891B2"/>
                </a:solidFill>
                <a:latin typeface="Calibri" pitchFamily="34" charset="0"/>
              </a:rPr>
              <a:t>Target: </a:t>
            </a:r>
            <a:r>
              <a:rPr lang="en-US" sz="1100" dirty="0">
                <a:solidFill>
                  <a:srgbClr val="0891B2"/>
                </a:solidFill>
                <a:latin typeface="Calibri" pitchFamily="34" charset="0"/>
              </a:rPr>
              <a:t>Status + alerts per order</a:t>
            </a:r>
          </a:p>
        </p:txBody>
      </p:sp>
    </p:spTree>
    <p:extLst>
      <p:ext uri="{BB962C8B-B14F-4D97-AF65-F5344CB8AC3E}">
        <p14:creationId xmlns:p14="http://schemas.microsoft.com/office/powerpoint/2010/main" val="3912972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2">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100" b="1" kern="0" spc="300" dirty="0">
                <a:solidFill>
                  <a:srgbClr val="0891B2"/>
                </a:solidFill>
                <a:latin typeface="Calibri" pitchFamily="34" charset="0"/>
                <a:ea typeface="Calibri" pitchFamily="34" charset="-122"/>
                <a:cs typeface="Calibri" pitchFamily="34" charset="-120"/>
              </a:rPr>
              <a:t>SOLUTION DIRECTIONS</a:t>
            </a:r>
            <a:endParaRPr lang="en-US" sz="1100" dirty="0"/>
          </a:p>
        </p:txBody>
      </p:sp>
      <p:sp>
        <p:nvSpPr>
          <p:cNvPr id="4" name="Text 2"/>
          <p:cNvSpPr/>
          <p:nvPr/>
        </p:nvSpPr>
        <p:spPr>
          <a:xfrm>
            <a:off x="731520" y="731520"/>
            <a:ext cx="7680960" cy="640080"/>
          </a:xfrm>
          <a:prstGeom prst="rect">
            <a:avLst/>
          </a:prstGeom>
          <a:noFill/>
          <a:ln/>
        </p:spPr>
        <p:txBody>
          <a:bodyPr wrap="square" lIns="0" tIns="0" rIns="0" bIns="0" rtlCol="0" anchor="ctr"/>
          <a:lstStyle/>
          <a:p>
            <a:pPr marL="0" indent="0">
              <a:buNone/>
            </a:pPr>
            <a:r>
              <a:rPr lang="en-US" sz="3000" b="1" dirty="0">
                <a:solidFill>
                  <a:srgbClr val="111827"/>
                </a:solidFill>
                <a:latin typeface="Georgia" pitchFamily="34" charset="0"/>
                <a:ea typeface="Georgia" pitchFamily="34" charset="-122"/>
                <a:cs typeface="Georgia" pitchFamily="34" charset="-120"/>
              </a:rPr>
              <a:t>Four Directions to Explore</a:t>
            </a:r>
            <a:endParaRPr lang="en-US" sz="3000" dirty="0"/>
          </a:p>
        </p:txBody>
      </p:sp>
      <p:sp>
        <p:nvSpPr>
          <p:cNvPr id="5" name="Text 3"/>
          <p:cNvSpPr/>
          <p:nvPr/>
        </p:nvSpPr>
        <p:spPr>
          <a:xfrm>
            <a:off x="731520" y="1325880"/>
            <a:ext cx="7680960" cy="365760"/>
          </a:xfrm>
          <a:prstGeom prst="rect">
            <a:avLst/>
          </a:prstGeom>
          <a:noFill/>
          <a:ln/>
        </p:spPr>
        <p:txBody>
          <a:bodyPr wrap="square" lIns="0" tIns="0" rIns="0" bIns="0" rtlCol="0" anchor="ctr"/>
          <a:lstStyle/>
          <a:p>
            <a:pPr marL="0" indent="0">
              <a:buNone/>
            </a:pPr>
            <a:r>
              <a:rPr lang="en-US" sz="1200" i="1" dirty="0">
                <a:solidFill>
                  <a:srgbClr val="6B7280"/>
                </a:solidFill>
                <a:latin typeface="Calibri" pitchFamily="34" charset="0"/>
                <a:ea typeface="Calibri" pitchFamily="34" charset="-122"/>
                <a:cs typeface="Calibri" pitchFamily="34" charset="-120"/>
              </a:rPr>
              <a:t>Intentionally light, the goal is to bring these into the workshop for collaborative refinement.</a:t>
            </a:r>
            <a:endParaRPr lang="en-US" sz="1200" dirty="0"/>
          </a:p>
        </p:txBody>
      </p:sp>
      <p:sp>
        <p:nvSpPr>
          <p:cNvPr id="6" name="Shape 4"/>
          <p:cNvSpPr/>
          <p:nvPr/>
        </p:nvSpPr>
        <p:spPr>
          <a:xfrm>
            <a:off x="731520" y="1828800"/>
            <a:ext cx="3657600" cy="13258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7" name="Shape 5"/>
          <p:cNvSpPr/>
          <p:nvPr/>
        </p:nvSpPr>
        <p:spPr>
          <a:xfrm>
            <a:off x="868680" y="1965960"/>
            <a:ext cx="411480" cy="411480"/>
          </a:xfrm>
          <a:prstGeom prst="ellipse">
            <a:avLst/>
          </a:prstGeom>
          <a:solidFill>
            <a:srgbClr val="0891B2"/>
          </a:solidFill>
          <a:ln/>
        </p:spPr>
        <p:txBody>
          <a:bodyPr/>
          <a:lstStyle/>
          <a:p>
            <a:endParaRPr lang="en-US"/>
          </a:p>
        </p:txBody>
      </p:sp>
      <p:sp>
        <p:nvSpPr>
          <p:cNvPr id="8" name="Text 6"/>
          <p:cNvSpPr/>
          <p:nvPr/>
        </p:nvSpPr>
        <p:spPr>
          <a:xfrm>
            <a:off x="868680" y="196596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1</a:t>
            </a:r>
            <a:endParaRPr lang="en-US" sz="1600" dirty="0"/>
          </a:p>
        </p:txBody>
      </p:sp>
      <p:sp>
        <p:nvSpPr>
          <p:cNvPr id="9" name="Text 7"/>
          <p:cNvSpPr/>
          <p:nvPr/>
        </p:nvSpPr>
        <p:spPr>
          <a:xfrm>
            <a:off x="1417320" y="1920240"/>
            <a:ext cx="2743200" cy="502920"/>
          </a:xfrm>
          <a:prstGeom prst="rect">
            <a:avLst/>
          </a:prstGeom>
          <a:noFill/>
          <a:ln/>
        </p:spPr>
        <p:txBody>
          <a:bodyPr wrap="square" lIns="0" tIns="0" rIns="0" bIns="0" rtlCol="0" anchor="ctr"/>
          <a:lstStyle/>
          <a:p>
            <a:pPr marL="0" indent="0">
              <a:lnSpc>
                <a:spcPct val="115000"/>
              </a:lnSpc>
              <a:buNone/>
            </a:pPr>
            <a:r>
              <a:rPr lang="en-US" sz="1300" b="1" dirty="0">
                <a:solidFill>
                  <a:srgbClr val="111827"/>
                </a:solidFill>
                <a:latin typeface="Georgia" pitchFamily="34" charset="0"/>
                <a:ea typeface="Georgia" pitchFamily="34" charset="-122"/>
                <a:cs typeface="Georgia" pitchFamily="34" charset="-120"/>
              </a:rPr>
              <a:t>Garnishment Lifecycle</a:t>
            </a:r>
            <a:endParaRPr lang="en-US" sz="1300" dirty="0"/>
          </a:p>
          <a:p>
            <a:pPr marL="0" indent="0">
              <a:lnSpc>
                <a:spcPct val="115000"/>
              </a:lnSpc>
              <a:buNone/>
            </a:pPr>
            <a:r>
              <a:rPr lang="en-US" sz="1300" b="1" dirty="0">
                <a:solidFill>
                  <a:srgbClr val="111827"/>
                </a:solidFill>
                <a:latin typeface="Georgia" pitchFamily="34" charset="0"/>
                <a:ea typeface="Georgia" pitchFamily="34" charset="-122"/>
                <a:cs typeface="Georgia" pitchFamily="34" charset="-120"/>
              </a:rPr>
              <a:t>Management</a:t>
            </a:r>
            <a:endParaRPr lang="en-US" sz="1300" dirty="0"/>
          </a:p>
        </p:txBody>
      </p:sp>
      <p:sp>
        <p:nvSpPr>
          <p:cNvPr id="10" name="Text 8"/>
          <p:cNvSpPr/>
          <p:nvPr/>
        </p:nvSpPr>
        <p:spPr>
          <a:xfrm>
            <a:off x="868680" y="2468880"/>
            <a:ext cx="3383280" cy="594360"/>
          </a:xfrm>
          <a:prstGeom prst="rect">
            <a:avLst/>
          </a:prstGeom>
          <a:noFill/>
          <a:ln/>
        </p:spPr>
        <p:txBody>
          <a:bodyPr wrap="square" lIns="0" tIns="0" rIns="0" bIns="0" rtlCol="0" anchor="ctr"/>
          <a:lstStyle/>
          <a:p>
            <a:pPr marL="0" indent="0">
              <a:lnSpc>
                <a:spcPct val="125000"/>
              </a:lnSpc>
              <a:buNone/>
            </a:pPr>
            <a:r>
              <a:rPr lang="en-US" sz="1000" dirty="0">
                <a:solidFill>
                  <a:srgbClr val="374151"/>
                </a:solidFill>
                <a:latin typeface="Calibri" pitchFamily="34" charset="0"/>
                <a:ea typeface="Calibri" pitchFamily="34" charset="-122"/>
                <a:cs typeface="Calibri" pitchFamily="34" charset="-120"/>
              </a:rPr>
              <a:t>Enter the order once. The system calculates withholding, sends payments, and tracks deadlines.</a:t>
            </a:r>
            <a:endParaRPr lang="en-US" sz="1000" dirty="0"/>
          </a:p>
        </p:txBody>
      </p:sp>
      <p:sp>
        <p:nvSpPr>
          <p:cNvPr id="11" name="Shape 9"/>
          <p:cNvSpPr/>
          <p:nvPr/>
        </p:nvSpPr>
        <p:spPr>
          <a:xfrm>
            <a:off x="4663440" y="1828800"/>
            <a:ext cx="3657600" cy="13258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2" name="Shape 10"/>
          <p:cNvSpPr/>
          <p:nvPr/>
        </p:nvSpPr>
        <p:spPr>
          <a:xfrm>
            <a:off x="4800600" y="1965960"/>
            <a:ext cx="411480" cy="411480"/>
          </a:xfrm>
          <a:prstGeom prst="ellipse">
            <a:avLst/>
          </a:prstGeom>
          <a:solidFill>
            <a:srgbClr val="0E7490"/>
          </a:solidFill>
          <a:ln/>
        </p:spPr>
        <p:txBody>
          <a:bodyPr/>
          <a:lstStyle/>
          <a:p>
            <a:endParaRPr lang="en-US"/>
          </a:p>
        </p:txBody>
      </p:sp>
      <p:sp>
        <p:nvSpPr>
          <p:cNvPr id="13" name="Text 11"/>
          <p:cNvSpPr/>
          <p:nvPr/>
        </p:nvSpPr>
        <p:spPr>
          <a:xfrm>
            <a:off x="4800600" y="196596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2</a:t>
            </a:r>
            <a:endParaRPr lang="en-US" sz="1600" dirty="0"/>
          </a:p>
        </p:txBody>
      </p:sp>
      <p:sp>
        <p:nvSpPr>
          <p:cNvPr id="14" name="Text 12"/>
          <p:cNvSpPr/>
          <p:nvPr/>
        </p:nvSpPr>
        <p:spPr>
          <a:xfrm>
            <a:off x="5349240" y="1920240"/>
            <a:ext cx="2743200" cy="502920"/>
          </a:xfrm>
          <a:prstGeom prst="rect">
            <a:avLst/>
          </a:prstGeom>
          <a:noFill/>
          <a:ln/>
        </p:spPr>
        <p:txBody>
          <a:bodyPr wrap="square" lIns="0" tIns="0" rIns="0" bIns="0" rtlCol="0" anchor="ctr"/>
          <a:lstStyle/>
          <a:p>
            <a:pPr marL="0" indent="0">
              <a:lnSpc>
                <a:spcPct val="115000"/>
              </a:lnSpc>
              <a:buNone/>
            </a:pPr>
            <a:r>
              <a:rPr lang="en-US" sz="1300" b="1" dirty="0">
                <a:solidFill>
                  <a:srgbClr val="111827"/>
                </a:solidFill>
                <a:latin typeface="Georgia" pitchFamily="34" charset="0"/>
                <a:ea typeface="Georgia" pitchFamily="34" charset="-122"/>
                <a:cs typeface="Georgia" pitchFamily="34" charset="-120"/>
              </a:rPr>
              <a:t>Automated Withholding</a:t>
            </a:r>
            <a:endParaRPr lang="en-US" sz="1300" dirty="0"/>
          </a:p>
          <a:p>
            <a:pPr marL="0" indent="0">
              <a:lnSpc>
                <a:spcPct val="115000"/>
              </a:lnSpc>
              <a:buNone/>
            </a:pPr>
            <a:r>
              <a:rPr lang="en-US" sz="1300" b="1" dirty="0">
                <a:solidFill>
                  <a:srgbClr val="111827"/>
                </a:solidFill>
                <a:latin typeface="Georgia" pitchFamily="34" charset="0"/>
                <a:ea typeface="Georgia" pitchFamily="34" charset="-122"/>
                <a:cs typeface="Georgia" pitchFamily="34" charset="-120"/>
              </a:rPr>
              <a:t>Calculator</a:t>
            </a:r>
            <a:endParaRPr lang="en-US" sz="1300" dirty="0"/>
          </a:p>
        </p:txBody>
      </p:sp>
      <p:sp>
        <p:nvSpPr>
          <p:cNvPr id="15" name="Text 13"/>
          <p:cNvSpPr/>
          <p:nvPr/>
        </p:nvSpPr>
        <p:spPr>
          <a:xfrm>
            <a:off x="4800600" y="2468880"/>
            <a:ext cx="3383280" cy="594360"/>
          </a:xfrm>
          <a:prstGeom prst="rect">
            <a:avLst/>
          </a:prstGeom>
          <a:noFill/>
          <a:ln/>
        </p:spPr>
        <p:txBody>
          <a:bodyPr wrap="square" lIns="0" tIns="0" rIns="0" bIns="0" rtlCol="0" anchor="ctr"/>
          <a:lstStyle/>
          <a:p>
            <a:pPr marL="0" indent="0">
              <a:lnSpc>
                <a:spcPct val="125000"/>
              </a:lnSpc>
              <a:buNone/>
            </a:pPr>
            <a:r>
              <a:rPr lang="en-US" sz="1000" dirty="0">
                <a:solidFill>
                  <a:srgbClr val="374151"/>
                </a:solidFill>
                <a:latin typeface="Calibri" pitchFamily="34" charset="0"/>
                <a:ea typeface="Calibri" pitchFamily="34" charset="-122"/>
                <a:cs typeface="Calibri" pitchFamily="34" charset="-120"/>
              </a:rPr>
              <a:t>Focused on the hardest moment: interpreting the order. Input the details, get the correct withholding amount back.</a:t>
            </a:r>
            <a:endParaRPr lang="en-US" sz="1000" dirty="0"/>
          </a:p>
        </p:txBody>
      </p:sp>
      <p:sp>
        <p:nvSpPr>
          <p:cNvPr id="16" name="Shape 14"/>
          <p:cNvSpPr/>
          <p:nvPr/>
        </p:nvSpPr>
        <p:spPr>
          <a:xfrm>
            <a:off x="731520" y="3337560"/>
            <a:ext cx="3657600" cy="13258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7" name="Shape 15"/>
          <p:cNvSpPr/>
          <p:nvPr/>
        </p:nvSpPr>
        <p:spPr>
          <a:xfrm>
            <a:off x="868680" y="3474720"/>
            <a:ext cx="411480" cy="411480"/>
          </a:xfrm>
          <a:prstGeom prst="ellipse">
            <a:avLst/>
          </a:prstGeom>
          <a:solidFill>
            <a:srgbClr val="115E59"/>
          </a:solidFill>
          <a:ln/>
        </p:spPr>
        <p:txBody>
          <a:bodyPr/>
          <a:lstStyle/>
          <a:p>
            <a:endParaRPr lang="en-US"/>
          </a:p>
        </p:txBody>
      </p:sp>
      <p:sp>
        <p:nvSpPr>
          <p:cNvPr id="18" name="Text 16"/>
          <p:cNvSpPr/>
          <p:nvPr/>
        </p:nvSpPr>
        <p:spPr>
          <a:xfrm>
            <a:off x="868680" y="347472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3</a:t>
            </a:r>
            <a:endParaRPr lang="en-US" sz="1600" dirty="0"/>
          </a:p>
        </p:txBody>
      </p:sp>
      <p:sp>
        <p:nvSpPr>
          <p:cNvPr id="19" name="Text 17"/>
          <p:cNvSpPr/>
          <p:nvPr/>
        </p:nvSpPr>
        <p:spPr>
          <a:xfrm>
            <a:off x="1417320" y="3429000"/>
            <a:ext cx="2743200" cy="502920"/>
          </a:xfrm>
          <a:prstGeom prst="rect">
            <a:avLst/>
          </a:prstGeom>
          <a:noFill/>
          <a:ln/>
        </p:spPr>
        <p:txBody>
          <a:bodyPr wrap="square" lIns="0" tIns="0" rIns="0" bIns="0" rtlCol="0" anchor="ctr"/>
          <a:lstStyle/>
          <a:p>
            <a:pPr marL="0" indent="0">
              <a:lnSpc>
                <a:spcPct val="115000"/>
              </a:lnSpc>
              <a:buNone/>
            </a:pPr>
            <a:r>
              <a:rPr lang="en-US" sz="1300" b="1" dirty="0">
                <a:solidFill>
                  <a:srgbClr val="111827"/>
                </a:solidFill>
                <a:latin typeface="Georgia" pitchFamily="34" charset="0"/>
                <a:ea typeface="Georgia" pitchFamily="34" charset="-122"/>
                <a:cs typeface="Georgia" pitchFamily="34" charset="-120"/>
              </a:rPr>
              <a:t>Upstream Employee</a:t>
            </a:r>
            <a:endParaRPr lang="en-US" sz="1300" dirty="0"/>
          </a:p>
          <a:p>
            <a:pPr marL="0" indent="0">
              <a:lnSpc>
                <a:spcPct val="115000"/>
              </a:lnSpc>
              <a:buNone/>
            </a:pPr>
            <a:r>
              <a:rPr lang="en-US" sz="1300" b="1" dirty="0">
                <a:solidFill>
                  <a:srgbClr val="111827"/>
                </a:solidFill>
                <a:latin typeface="Georgia" pitchFamily="34" charset="0"/>
                <a:ea typeface="Georgia" pitchFamily="34" charset="-122"/>
                <a:cs typeface="Georgia" pitchFamily="34" charset="-120"/>
              </a:rPr>
              <a:t>Financial Wellness</a:t>
            </a:r>
            <a:endParaRPr lang="en-US" sz="1300" dirty="0"/>
          </a:p>
        </p:txBody>
      </p:sp>
      <p:sp>
        <p:nvSpPr>
          <p:cNvPr id="20" name="Text 18"/>
          <p:cNvSpPr/>
          <p:nvPr/>
        </p:nvSpPr>
        <p:spPr>
          <a:xfrm>
            <a:off x="868680" y="3977640"/>
            <a:ext cx="3383280" cy="594360"/>
          </a:xfrm>
          <a:prstGeom prst="rect">
            <a:avLst/>
          </a:prstGeom>
          <a:noFill/>
          <a:ln/>
        </p:spPr>
        <p:txBody>
          <a:bodyPr wrap="square" lIns="0" tIns="0" rIns="0" bIns="0" rtlCol="0" anchor="ctr"/>
          <a:lstStyle/>
          <a:p>
            <a:pPr marL="0" indent="0">
              <a:lnSpc>
                <a:spcPct val="125000"/>
              </a:lnSpc>
              <a:buNone/>
            </a:pPr>
            <a:r>
              <a:rPr lang="en-US" sz="1000" dirty="0">
                <a:solidFill>
                  <a:srgbClr val="374151"/>
                </a:solidFill>
                <a:latin typeface="Calibri" pitchFamily="34" charset="0"/>
                <a:ea typeface="Calibri" pitchFamily="34" charset="-122"/>
                <a:cs typeface="Calibri" pitchFamily="34" charset="-120"/>
              </a:rPr>
              <a:t>Help employees resolve debt before it reaches a courtroom. Budgeting tools, earned wage access, emergency micro-loans.</a:t>
            </a:r>
            <a:endParaRPr lang="en-US" sz="1000" dirty="0"/>
          </a:p>
        </p:txBody>
      </p:sp>
      <p:sp>
        <p:nvSpPr>
          <p:cNvPr id="21" name="Shape 19"/>
          <p:cNvSpPr/>
          <p:nvPr/>
        </p:nvSpPr>
        <p:spPr>
          <a:xfrm>
            <a:off x="4663440" y="3337560"/>
            <a:ext cx="3657600" cy="132588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22" name="Shape 20"/>
          <p:cNvSpPr/>
          <p:nvPr/>
        </p:nvSpPr>
        <p:spPr>
          <a:xfrm>
            <a:off x="4800600" y="3474720"/>
            <a:ext cx="411480" cy="411480"/>
          </a:xfrm>
          <a:prstGeom prst="ellipse">
            <a:avLst/>
          </a:prstGeom>
          <a:solidFill>
            <a:srgbClr val="1A2640"/>
          </a:solidFill>
          <a:ln/>
        </p:spPr>
        <p:txBody>
          <a:bodyPr/>
          <a:lstStyle/>
          <a:p>
            <a:endParaRPr lang="en-US"/>
          </a:p>
        </p:txBody>
      </p:sp>
      <p:sp>
        <p:nvSpPr>
          <p:cNvPr id="23" name="Text 21"/>
          <p:cNvSpPr/>
          <p:nvPr/>
        </p:nvSpPr>
        <p:spPr>
          <a:xfrm>
            <a:off x="4800600" y="3474720"/>
            <a:ext cx="411480" cy="411480"/>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4</a:t>
            </a:r>
            <a:endParaRPr lang="en-US" sz="1600" dirty="0"/>
          </a:p>
        </p:txBody>
      </p:sp>
      <p:sp>
        <p:nvSpPr>
          <p:cNvPr id="24" name="Text 22"/>
          <p:cNvSpPr/>
          <p:nvPr/>
        </p:nvSpPr>
        <p:spPr>
          <a:xfrm>
            <a:off x="5349240" y="3429000"/>
            <a:ext cx="2743200" cy="502920"/>
          </a:xfrm>
          <a:prstGeom prst="rect">
            <a:avLst/>
          </a:prstGeom>
          <a:noFill/>
          <a:ln/>
        </p:spPr>
        <p:txBody>
          <a:bodyPr wrap="square" lIns="0" tIns="0" rIns="0" bIns="0" rtlCol="0" anchor="ctr"/>
          <a:lstStyle/>
          <a:p>
            <a:pPr marL="0" indent="0">
              <a:lnSpc>
                <a:spcPct val="115000"/>
              </a:lnSpc>
              <a:buNone/>
            </a:pPr>
            <a:r>
              <a:rPr lang="en-US" sz="1300" b="1" dirty="0">
                <a:solidFill>
                  <a:srgbClr val="111827"/>
                </a:solidFill>
                <a:latin typeface="Georgia" pitchFamily="34" charset="0"/>
                <a:ea typeface="Georgia" pitchFamily="34" charset="-122"/>
                <a:cs typeface="Georgia" pitchFamily="34" charset="-120"/>
              </a:rPr>
              <a:t>Multi-State</a:t>
            </a:r>
            <a:endParaRPr lang="en-US" sz="1300" dirty="0"/>
          </a:p>
          <a:p>
            <a:pPr marL="0" indent="0">
              <a:lnSpc>
                <a:spcPct val="115000"/>
              </a:lnSpc>
              <a:buNone/>
            </a:pPr>
            <a:r>
              <a:rPr lang="en-US" sz="1300" b="1" dirty="0">
                <a:solidFill>
                  <a:srgbClr val="111827"/>
                </a:solidFill>
                <a:latin typeface="Georgia" pitchFamily="34" charset="0"/>
                <a:ea typeface="Georgia" pitchFamily="34" charset="-122"/>
                <a:cs typeface="Georgia" pitchFamily="34" charset="-120"/>
              </a:rPr>
              <a:t>Compliance Engine</a:t>
            </a:r>
            <a:endParaRPr lang="en-US" sz="1300" dirty="0"/>
          </a:p>
        </p:txBody>
      </p:sp>
      <p:sp>
        <p:nvSpPr>
          <p:cNvPr id="25" name="Text 23"/>
          <p:cNvSpPr/>
          <p:nvPr/>
        </p:nvSpPr>
        <p:spPr>
          <a:xfrm>
            <a:off x="4800600" y="3977640"/>
            <a:ext cx="3383280" cy="594360"/>
          </a:xfrm>
          <a:prstGeom prst="rect">
            <a:avLst/>
          </a:prstGeom>
          <a:noFill/>
          <a:ln/>
        </p:spPr>
        <p:txBody>
          <a:bodyPr wrap="square" lIns="0" tIns="0" rIns="0" bIns="0" rtlCol="0" anchor="ctr"/>
          <a:lstStyle/>
          <a:p>
            <a:pPr marL="0" indent="0">
              <a:lnSpc>
                <a:spcPct val="125000"/>
              </a:lnSpc>
              <a:buNone/>
            </a:pPr>
            <a:r>
              <a:rPr lang="en-US" sz="1000" dirty="0">
                <a:solidFill>
                  <a:srgbClr val="374151"/>
                </a:solidFill>
                <a:latin typeface="Calibri" pitchFamily="34" charset="0"/>
                <a:ea typeface="Calibri" pitchFamily="34" charset="-122"/>
                <a:cs typeface="Calibri" pitchFamily="34" charset="-120"/>
              </a:rPr>
              <a:t>The engine underneath: maps each order to the right state rules, handles priority ordering, tracks regulatory changes.</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100" b="1" kern="0" spc="300" dirty="0">
                <a:solidFill>
                  <a:srgbClr val="0891B2"/>
                </a:solidFill>
                <a:latin typeface="Calibri" pitchFamily="34" charset="0"/>
                <a:ea typeface="Calibri" pitchFamily="34" charset="-122"/>
                <a:cs typeface="Calibri" pitchFamily="34" charset="-120"/>
              </a:rPr>
              <a:t>CONSTRAINTS &amp; RISKS</a:t>
            </a:r>
            <a:endParaRPr lang="en-US" sz="1100" dirty="0"/>
          </a:p>
        </p:txBody>
      </p:sp>
      <p:sp>
        <p:nvSpPr>
          <p:cNvPr id="4" name="Text 2"/>
          <p:cNvSpPr/>
          <p:nvPr/>
        </p:nvSpPr>
        <p:spPr>
          <a:xfrm>
            <a:off x="731520" y="731520"/>
            <a:ext cx="7680960" cy="640080"/>
          </a:xfrm>
          <a:prstGeom prst="rect">
            <a:avLst/>
          </a:prstGeom>
          <a:noFill/>
          <a:ln/>
        </p:spPr>
        <p:txBody>
          <a:bodyPr wrap="square" lIns="0" tIns="0" rIns="0" bIns="0" rtlCol="0" anchor="ctr"/>
          <a:lstStyle/>
          <a:p>
            <a:pPr marL="0" indent="0">
              <a:buNone/>
            </a:pPr>
            <a:r>
              <a:rPr lang="en-US" sz="3000" b="1" dirty="0">
                <a:solidFill>
                  <a:srgbClr val="111827"/>
                </a:solidFill>
                <a:latin typeface="Georgia" pitchFamily="34" charset="0"/>
                <a:ea typeface="Georgia" pitchFamily="34" charset="-122"/>
                <a:cs typeface="Georgia" pitchFamily="34" charset="-120"/>
              </a:rPr>
              <a:t>Before We Build</a:t>
            </a:r>
            <a:endParaRPr lang="en-US" sz="3000" dirty="0"/>
          </a:p>
        </p:txBody>
      </p:sp>
      <p:sp>
        <p:nvSpPr>
          <p:cNvPr id="5" name="Shape 3"/>
          <p:cNvSpPr/>
          <p:nvPr/>
        </p:nvSpPr>
        <p:spPr>
          <a:xfrm>
            <a:off x="731520" y="1508760"/>
            <a:ext cx="73152" cy="530352"/>
          </a:xfrm>
          <a:prstGeom prst="rect">
            <a:avLst/>
          </a:prstGeom>
          <a:solidFill>
            <a:srgbClr val="EF4444"/>
          </a:solidFill>
          <a:ln/>
        </p:spPr>
        <p:txBody>
          <a:bodyPr/>
          <a:lstStyle/>
          <a:p>
            <a:endParaRPr lang="en-US"/>
          </a:p>
        </p:txBody>
      </p:sp>
      <p:sp>
        <p:nvSpPr>
          <p:cNvPr id="6" name="Text 4"/>
          <p:cNvSpPr/>
          <p:nvPr/>
        </p:nvSpPr>
        <p:spPr>
          <a:xfrm>
            <a:off x="1005840" y="1508760"/>
            <a:ext cx="2377440" cy="530352"/>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State-by-State Variation</a:t>
            </a:r>
            <a:endParaRPr lang="en-US" sz="1300" dirty="0"/>
          </a:p>
        </p:txBody>
      </p:sp>
      <p:sp>
        <p:nvSpPr>
          <p:cNvPr id="7" name="Text 5"/>
          <p:cNvSpPr/>
          <p:nvPr/>
        </p:nvSpPr>
        <p:spPr>
          <a:xfrm>
            <a:off x="3474720" y="1508760"/>
            <a:ext cx="5120640" cy="530352"/>
          </a:xfrm>
          <a:prstGeom prst="rect">
            <a:avLst/>
          </a:prstGeom>
          <a:noFill/>
          <a:ln/>
        </p:spPr>
        <p:txBody>
          <a:bodyPr wrap="square" lIns="0" tIns="0" rIns="0" bIns="0" rtlCol="0" anchor="ctr"/>
          <a:lstStyle/>
          <a:p>
            <a:pPr marL="0" indent="0">
              <a:lnSpc>
                <a:spcPct val="125000"/>
              </a:lnSpc>
              <a:buNone/>
            </a:pPr>
            <a:r>
              <a:rPr lang="en-US" sz="1100" dirty="0">
                <a:solidFill>
                  <a:srgbClr val="374151"/>
                </a:solidFill>
                <a:latin typeface="Calibri" pitchFamily="34" charset="0"/>
                <a:ea typeface="Calibri" pitchFamily="34" charset="-122"/>
                <a:cs typeface="Calibri" pitchFamily="34" charset="-120"/>
              </a:rPr>
              <a:t>Rules, limits, and priority ordering differ by state. 600+ annual regulatory changes. Every state is different, and that has to work from launch.</a:t>
            </a:r>
            <a:endParaRPr lang="en-US" sz="1100" dirty="0"/>
          </a:p>
        </p:txBody>
      </p:sp>
      <p:sp>
        <p:nvSpPr>
          <p:cNvPr id="8" name="Shape 6"/>
          <p:cNvSpPr/>
          <p:nvPr/>
        </p:nvSpPr>
        <p:spPr>
          <a:xfrm>
            <a:off x="731520" y="2167128"/>
            <a:ext cx="73152" cy="530352"/>
          </a:xfrm>
          <a:prstGeom prst="rect">
            <a:avLst/>
          </a:prstGeom>
          <a:solidFill>
            <a:srgbClr val="F59E0B"/>
          </a:solidFill>
          <a:ln/>
        </p:spPr>
        <p:txBody>
          <a:bodyPr/>
          <a:lstStyle/>
          <a:p>
            <a:endParaRPr lang="en-US"/>
          </a:p>
        </p:txBody>
      </p:sp>
      <p:sp>
        <p:nvSpPr>
          <p:cNvPr id="9" name="Text 7"/>
          <p:cNvSpPr/>
          <p:nvPr/>
        </p:nvSpPr>
        <p:spPr>
          <a:xfrm>
            <a:off x="1005840" y="2167128"/>
            <a:ext cx="2377440" cy="530352"/>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Analog Court Systems</a:t>
            </a:r>
            <a:endParaRPr lang="en-US" sz="1300" dirty="0"/>
          </a:p>
        </p:txBody>
      </p:sp>
      <p:sp>
        <p:nvSpPr>
          <p:cNvPr id="10" name="Text 8"/>
          <p:cNvSpPr/>
          <p:nvPr/>
        </p:nvSpPr>
        <p:spPr>
          <a:xfrm>
            <a:off x="3474720" y="2167128"/>
            <a:ext cx="5120640" cy="530352"/>
          </a:xfrm>
          <a:prstGeom prst="rect">
            <a:avLst/>
          </a:prstGeom>
          <a:noFill/>
          <a:ln/>
        </p:spPr>
        <p:txBody>
          <a:bodyPr wrap="square" lIns="0" tIns="0" rIns="0" bIns="0" rtlCol="0" anchor="ctr"/>
          <a:lstStyle/>
          <a:p>
            <a:pPr marL="0" indent="0">
              <a:lnSpc>
                <a:spcPct val="125000"/>
              </a:lnSpc>
              <a:buNone/>
            </a:pPr>
            <a:r>
              <a:rPr lang="en-US" sz="1100" dirty="0">
                <a:solidFill>
                  <a:srgbClr val="374151"/>
                </a:solidFill>
                <a:latin typeface="Calibri" pitchFamily="34" charset="0"/>
                <a:ea typeface="Calibri" pitchFamily="34" charset="-122"/>
                <a:cs typeface="Calibri" pitchFamily="34" charset="-120"/>
              </a:rPr>
              <a:t>Orders arrive on paper. Adjustments arrive on paper. The intake step will require manual entry or document scanning.</a:t>
            </a:r>
            <a:endParaRPr lang="en-US" sz="1100" dirty="0"/>
          </a:p>
        </p:txBody>
      </p:sp>
      <p:sp>
        <p:nvSpPr>
          <p:cNvPr id="11" name="Shape 9"/>
          <p:cNvSpPr/>
          <p:nvPr/>
        </p:nvSpPr>
        <p:spPr>
          <a:xfrm>
            <a:off x="731520" y="2825496"/>
            <a:ext cx="73152" cy="530352"/>
          </a:xfrm>
          <a:prstGeom prst="rect">
            <a:avLst/>
          </a:prstGeom>
          <a:solidFill>
            <a:srgbClr val="6366F1"/>
          </a:solidFill>
          <a:ln/>
        </p:spPr>
        <p:txBody>
          <a:bodyPr/>
          <a:lstStyle/>
          <a:p>
            <a:endParaRPr lang="en-US" dirty="0"/>
          </a:p>
        </p:txBody>
      </p:sp>
      <p:sp>
        <p:nvSpPr>
          <p:cNvPr id="12" name="Text 10"/>
          <p:cNvSpPr/>
          <p:nvPr/>
        </p:nvSpPr>
        <p:spPr>
          <a:xfrm>
            <a:off x="1005840" y="2825496"/>
            <a:ext cx="2377440" cy="530352"/>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Garnishment Type Complexity</a:t>
            </a:r>
            <a:endParaRPr lang="en-US" sz="1300" dirty="0"/>
          </a:p>
        </p:txBody>
      </p:sp>
      <p:sp>
        <p:nvSpPr>
          <p:cNvPr id="13" name="Text 11"/>
          <p:cNvSpPr/>
          <p:nvPr/>
        </p:nvSpPr>
        <p:spPr>
          <a:xfrm>
            <a:off x="3474720" y="2825496"/>
            <a:ext cx="5120640" cy="530352"/>
          </a:xfrm>
          <a:prstGeom prst="rect">
            <a:avLst/>
          </a:prstGeom>
          <a:noFill/>
          <a:ln/>
        </p:spPr>
        <p:txBody>
          <a:bodyPr wrap="square" lIns="0" tIns="0" rIns="0" bIns="0" rtlCol="0" anchor="ctr"/>
          <a:lstStyle/>
          <a:p>
            <a:pPr marL="0" indent="0">
              <a:lnSpc>
                <a:spcPct val="125000"/>
              </a:lnSpc>
              <a:buNone/>
            </a:pPr>
            <a:r>
              <a:rPr lang="en-US" sz="1100" dirty="0">
                <a:solidFill>
                  <a:srgbClr val="374151"/>
                </a:solidFill>
                <a:latin typeface="Calibri" pitchFamily="34" charset="0"/>
                <a:ea typeface="Calibri" pitchFamily="34" charset="-122"/>
                <a:cs typeface="Calibri" pitchFamily="34" charset="-120"/>
              </a:rPr>
              <a:t>Child support, tax levies, creditor judgments, student loans, and bankruptcy orders each have different calculation and disbursement rules.</a:t>
            </a:r>
            <a:endParaRPr lang="en-US" sz="1100" dirty="0"/>
          </a:p>
        </p:txBody>
      </p:sp>
      <p:sp>
        <p:nvSpPr>
          <p:cNvPr id="14" name="Shape 12"/>
          <p:cNvSpPr/>
          <p:nvPr/>
        </p:nvSpPr>
        <p:spPr>
          <a:xfrm>
            <a:off x="731520" y="3483864"/>
            <a:ext cx="73152" cy="530352"/>
          </a:xfrm>
          <a:prstGeom prst="rect">
            <a:avLst/>
          </a:prstGeom>
          <a:solidFill>
            <a:srgbClr val="0891B2"/>
          </a:solidFill>
          <a:ln/>
        </p:spPr>
        <p:txBody>
          <a:bodyPr/>
          <a:lstStyle/>
          <a:p>
            <a:endParaRPr lang="en-US"/>
          </a:p>
        </p:txBody>
      </p:sp>
      <p:sp>
        <p:nvSpPr>
          <p:cNvPr id="15" name="Text 13"/>
          <p:cNvSpPr/>
          <p:nvPr/>
        </p:nvSpPr>
        <p:spPr>
          <a:xfrm>
            <a:off x="1005840" y="3483864"/>
            <a:ext cx="2377440" cy="530352"/>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Trust &amp; Control</a:t>
            </a:r>
            <a:endParaRPr lang="en-US" sz="1300" dirty="0"/>
          </a:p>
        </p:txBody>
      </p:sp>
      <p:sp>
        <p:nvSpPr>
          <p:cNvPr id="16" name="Text 14"/>
          <p:cNvSpPr/>
          <p:nvPr/>
        </p:nvSpPr>
        <p:spPr>
          <a:xfrm>
            <a:off x="3474720" y="3483864"/>
            <a:ext cx="5120640" cy="530352"/>
          </a:xfrm>
          <a:prstGeom prst="rect">
            <a:avLst/>
          </a:prstGeom>
          <a:noFill/>
          <a:ln/>
        </p:spPr>
        <p:txBody>
          <a:bodyPr wrap="square" lIns="0" tIns="0" rIns="0" bIns="0" rtlCol="0" anchor="ctr"/>
          <a:lstStyle/>
          <a:p>
            <a:pPr marL="0" indent="0">
              <a:lnSpc>
                <a:spcPct val="125000"/>
              </a:lnSpc>
              <a:buNone/>
            </a:pPr>
            <a:r>
              <a:rPr lang="en-US" sz="1100" dirty="0">
                <a:solidFill>
                  <a:srgbClr val="374151"/>
                </a:solidFill>
                <a:latin typeface="Calibri" pitchFamily="34" charset="0"/>
                <a:ea typeface="Calibri" pitchFamily="34" charset="-122"/>
                <a:cs typeface="Calibri" pitchFamily="34" charset="-120"/>
              </a:rPr>
              <a:t>Our research subject explicitly said he wouldn't trust automation to cut a check to the court. The system needs to suggest actions, not take them.</a:t>
            </a:r>
            <a:endParaRPr lang="en-US" sz="1100" dirty="0"/>
          </a:p>
        </p:txBody>
      </p:sp>
      <p:sp>
        <p:nvSpPr>
          <p:cNvPr id="17" name="Shape 15"/>
          <p:cNvSpPr/>
          <p:nvPr/>
        </p:nvSpPr>
        <p:spPr>
          <a:xfrm>
            <a:off x="731520" y="4142232"/>
            <a:ext cx="73152" cy="530352"/>
          </a:xfrm>
          <a:prstGeom prst="rect">
            <a:avLst/>
          </a:prstGeom>
          <a:solidFill>
            <a:srgbClr val="6B7280"/>
          </a:solidFill>
          <a:ln/>
        </p:spPr>
        <p:txBody>
          <a:bodyPr/>
          <a:lstStyle/>
          <a:p>
            <a:endParaRPr lang="en-US"/>
          </a:p>
        </p:txBody>
      </p:sp>
      <p:sp>
        <p:nvSpPr>
          <p:cNvPr id="18" name="Text 16"/>
          <p:cNvSpPr/>
          <p:nvPr/>
        </p:nvSpPr>
        <p:spPr>
          <a:xfrm>
            <a:off x="1005840" y="4142232"/>
            <a:ext cx="2377440" cy="530352"/>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Privacy &amp; Sensitivity</a:t>
            </a:r>
            <a:endParaRPr lang="en-US" sz="1300" dirty="0"/>
          </a:p>
        </p:txBody>
      </p:sp>
      <p:sp>
        <p:nvSpPr>
          <p:cNvPr id="19" name="Text 17"/>
          <p:cNvSpPr/>
          <p:nvPr/>
        </p:nvSpPr>
        <p:spPr>
          <a:xfrm>
            <a:off x="3474720" y="4142232"/>
            <a:ext cx="5120640" cy="530352"/>
          </a:xfrm>
          <a:prstGeom prst="rect">
            <a:avLst/>
          </a:prstGeom>
          <a:noFill/>
          <a:ln/>
        </p:spPr>
        <p:txBody>
          <a:bodyPr wrap="square" lIns="0" tIns="0" rIns="0" bIns="0" rtlCol="0" anchor="ctr"/>
          <a:lstStyle/>
          <a:p>
            <a:pPr marL="0" indent="0">
              <a:lnSpc>
                <a:spcPct val="125000"/>
              </a:lnSpc>
              <a:buNone/>
            </a:pPr>
            <a:r>
              <a:rPr lang="en-US" sz="1100" dirty="0">
                <a:solidFill>
                  <a:srgbClr val="374151"/>
                </a:solidFill>
                <a:latin typeface="Calibri" pitchFamily="34" charset="0"/>
                <a:ea typeface="Calibri" pitchFamily="34" charset="-122"/>
                <a:cs typeface="Calibri" pitchFamily="34" charset="-120"/>
              </a:rPr>
              <a:t>Garnishment data is highly sensitive. Requires access controls. Not all HR staff should see garnishment details.</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100" b="1" kern="0" spc="300" dirty="0">
                <a:solidFill>
                  <a:srgbClr val="0891B2"/>
                </a:solidFill>
                <a:latin typeface="Calibri" pitchFamily="34" charset="0"/>
                <a:ea typeface="Calibri" pitchFamily="34" charset="-122"/>
                <a:cs typeface="Calibri" pitchFamily="34" charset="-120"/>
              </a:rPr>
              <a:t>SCOPE</a:t>
            </a:r>
            <a:endParaRPr lang="en-US" sz="1100" dirty="0"/>
          </a:p>
        </p:txBody>
      </p:sp>
      <p:sp>
        <p:nvSpPr>
          <p:cNvPr id="4" name="Text 2"/>
          <p:cNvSpPr/>
          <p:nvPr/>
        </p:nvSpPr>
        <p:spPr>
          <a:xfrm>
            <a:off x="731520" y="731520"/>
            <a:ext cx="7680960" cy="640080"/>
          </a:xfrm>
          <a:prstGeom prst="rect">
            <a:avLst/>
          </a:prstGeom>
          <a:noFill/>
          <a:ln/>
        </p:spPr>
        <p:txBody>
          <a:bodyPr wrap="square" lIns="0" tIns="0" rIns="0" bIns="0" rtlCol="0" anchor="ctr"/>
          <a:lstStyle/>
          <a:p>
            <a:pPr marL="0" indent="0">
              <a:buNone/>
            </a:pPr>
            <a:r>
              <a:rPr lang="en-US" sz="3000" b="1" dirty="0">
                <a:solidFill>
                  <a:srgbClr val="111827"/>
                </a:solidFill>
                <a:latin typeface="Georgia" pitchFamily="34" charset="0"/>
                <a:ea typeface="Georgia" pitchFamily="34" charset="-122"/>
                <a:cs typeface="Georgia" pitchFamily="34" charset="-120"/>
              </a:rPr>
              <a:t>What's In, What's Out</a:t>
            </a:r>
            <a:endParaRPr lang="en-US" sz="3000" dirty="0"/>
          </a:p>
        </p:txBody>
      </p:sp>
      <p:sp>
        <p:nvSpPr>
          <p:cNvPr id="5" name="Shape 3"/>
          <p:cNvSpPr/>
          <p:nvPr/>
        </p:nvSpPr>
        <p:spPr>
          <a:xfrm>
            <a:off x="731520" y="1554480"/>
            <a:ext cx="3657600" cy="30175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6" name="Shape 4"/>
          <p:cNvSpPr/>
          <p:nvPr/>
        </p:nvSpPr>
        <p:spPr>
          <a:xfrm>
            <a:off x="731520" y="1554480"/>
            <a:ext cx="3657600" cy="457200"/>
          </a:xfrm>
          <a:prstGeom prst="rect">
            <a:avLst/>
          </a:prstGeom>
          <a:solidFill>
            <a:srgbClr val="0891B2"/>
          </a:solidFill>
          <a:ln/>
        </p:spPr>
        <p:txBody>
          <a:bodyPr/>
          <a:lstStyle/>
          <a:p>
            <a:endParaRPr lang="en-US"/>
          </a:p>
        </p:txBody>
      </p:sp>
      <p:sp>
        <p:nvSpPr>
          <p:cNvPr id="7" name="Text 5"/>
          <p:cNvSpPr/>
          <p:nvPr/>
        </p:nvSpPr>
        <p:spPr>
          <a:xfrm>
            <a:off x="731520" y="1554480"/>
            <a:ext cx="3657600" cy="45720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IN SCOPE</a:t>
            </a:r>
            <a:endParaRPr lang="en-US" sz="1300" dirty="0"/>
          </a:p>
        </p:txBody>
      </p:sp>
      <p:sp>
        <p:nvSpPr>
          <p:cNvPr id="8" name="Text 6"/>
          <p:cNvSpPr/>
          <p:nvPr/>
        </p:nvSpPr>
        <p:spPr>
          <a:xfrm>
            <a:off x="914400" y="2148840"/>
            <a:ext cx="3291840" cy="2286000"/>
          </a:xfrm>
          <a:prstGeom prst="rect">
            <a:avLst/>
          </a:prstGeom>
          <a:noFill/>
          <a:ln/>
        </p:spPr>
        <p:txBody>
          <a:bodyPr wrap="square" rtlCol="0" anchor="ctr"/>
          <a:lstStyle/>
          <a:p>
            <a:pPr marL="342900" indent="-342900">
              <a:lnSpc>
                <a:spcPct val="140000"/>
              </a:lnSpc>
              <a:buSzPct val="100000"/>
              <a:buChar char="•"/>
            </a:pPr>
            <a:r>
              <a:rPr lang="en-US" sz="1100" dirty="0">
                <a:solidFill>
                  <a:srgbClr val="374151"/>
                </a:solidFill>
                <a:latin typeface="Calibri" pitchFamily="34" charset="0"/>
                <a:cs typeface="Calibri" pitchFamily="34" charset="-120"/>
              </a:rPr>
              <a:t>SMB and mid-market employers (1-500 employees)</a:t>
            </a:r>
          </a:p>
          <a:p>
            <a:pPr marL="342900" indent="-342900">
              <a:lnSpc>
                <a:spcPct val="140000"/>
              </a:lnSpc>
              <a:buSzPct val="100000"/>
              <a:buChar char="•"/>
            </a:pPr>
            <a:r>
              <a:rPr lang="en-US" sz="1100" dirty="0">
                <a:solidFill>
                  <a:srgbClr val="374151"/>
                </a:solidFill>
                <a:latin typeface="Calibri" pitchFamily="34" charset="0"/>
                <a:ea typeface="Calibri" pitchFamily="34" charset="-122"/>
                <a:cs typeface="Calibri" pitchFamily="34" charset="-120"/>
              </a:rPr>
              <a:t>Garnishment order intake and digitization</a:t>
            </a:r>
            <a:endParaRPr lang="en-US" sz="1100" dirty="0"/>
          </a:p>
          <a:p>
            <a:pPr marL="342900" indent="-342900">
              <a:lnSpc>
                <a:spcPct val="140000"/>
              </a:lnSpc>
              <a:buSzPct val="100000"/>
              <a:buChar char="•"/>
            </a:pPr>
            <a:r>
              <a:rPr lang="en-US" sz="1100" dirty="0">
                <a:solidFill>
                  <a:srgbClr val="374151"/>
                </a:solidFill>
                <a:latin typeface="Calibri" pitchFamily="34" charset="0"/>
                <a:ea typeface="Calibri" pitchFamily="34" charset="-122"/>
                <a:cs typeface="Calibri" pitchFamily="34" charset="-120"/>
              </a:rPr>
              <a:t>Automated withholding calculation</a:t>
            </a:r>
            <a:endParaRPr lang="en-US" sz="1100" dirty="0"/>
          </a:p>
          <a:p>
            <a:pPr marL="342900" indent="-342900">
              <a:lnSpc>
                <a:spcPct val="140000"/>
              </a:lnSpc>
              <a:buSzPct val="100000"/>
              <a:buChar char="•"/>
            </a:pPr>
            <a:r>
              <a:rPr lang="en-US" sz="1100" dirty="0">
                <a:solidFill>
                  <a:srgbClr val="374151"/>
                </a:solidFill>
                <a:latin typeface="Calibri" pitchFamily="34" charset="0"/>
                <a:ea typeface="Calibri" pitchFamily="34" charset="-122"/>
                <a:cs typeface="Calibri" pitchFamily="34" charset="-120"/>
              </a:rPr>
              <a:t>Multiple garnishment payments</a:t>
            </a:r>
          </a:p>
          <a:p>
            <a:pPr marL="342900" indent="-342900">
              <a:lnSpc>
                <a:spcPct val="140000"/>
              </a:lnSpc>
              <a:buSzPct val="100000"/>
              <a:buChar char="•"/>
            </a:pPr>
            <a:r>
              <a:rPr lang="en-US" sz="1100" dirty="0">
                <a:solidFill>
                  <a:srgbClr val="374151"/>
                </a:solidFill>
                <a:latin typeface="Calibri" pitchFamily="34" charset="0"/>
                <a:ea typeface="Calibri" pitchFamily="34" charset="-122"/>
                <a:cs typeface="Calibri" pitchFamily="34" charset="-120"/>
              </a:rPr>
              <a:t>Digital lifecycle tracking and alerts</a:t>
            </a:r>
            <a:endParaRPr lang="en-US" sz="1100" dirty="0"/>
          </a:p>
          <a:p>
            <a:pPr marL="342900" indent="-342900">
              <a:lnSpc>
                <a:spcPct val="140000"/>
              </a:lnSpc>
              <a:buSzPct val="100000"/>
              <a:buChar char="•"/>
            </a:pPr>
            <a:r>
              <a:rPr lang="en-US" sz="1100" dirty="0">
                <a:solidFill>
                  <a:srgbClr val="374151"/>
                </a:solidFill>
                <a:latin typeface="Calibri" pitchFamily="34" charset="0"/>
                <a:ea typeface="Calibri" pitchFamily="34" charset="-122"/>
                <a:cs typeface="Calibri" pitchFamily="34" charset="-120"/>
              </a:rPr>
              <a:t>Multi-state compliance rules</a:t>
            </a:r>
            <a:endParaRPr lang="en-US" sz="1100" dirty="0"/>
          </a:p>
        </p:txBody>
      </p:sp>
      <p:sp>
        <p:nvSpPr>
          <p:cNvPr id="9" name="Shape 7"/>
          <p:cNvSpPr/>
          <p:nvPr/>
        </p:nvSpPr>
        <p:spPr>
          <a:xfrm>
            <a:off x="4754880" y="1554480"/>
            <a:ext cx="3657600" cy="30175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0" name="Shape 8"/>
          <p:cNvSpPr/>
          <p:nvPr/>
        </p:nvSpPr>
        <p:spPr>
          <a:xfrm>
            <a:off x="4754880" y="1554480"/>
            <a:ext cx="3657600" cy="457200"/>
          </a:xfrm>
          <a:prstGeom prst="rect">
            <a:avLst/>
          </a:prstGeom>
          <a:solidFill>
            <a:srgbClr val="6B7280"/>
          </a:solidFill>
          <a:ln/>
        </p:spPr>
        <p:txBody>
          <a:bodyPr/>
          <a:lstStyle/>
          <a:p>
            <a:endParaRPr lang="en-US"/>
          </a:p>
        </p:txBody>
      </p:sp>
      <p:sp>
        <p:nvSpPr>
          <p:cNvPr id="11" name="Text 9"/>
          <p:cNvSpPr/>
          <p:nvPr/>
        </p:nvSpPr>
        <p:spPr>
          <a:xfrm>
            <a:off x="4754880" y="1554480"/>
            <a:ext cx="3657600" cy="45720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OUT OF SCOPE</a:t>
            </a:r>
            <a:endParaRPr lang="en-US" sz="1300" dirty="0"/>
          </a:p>
        </p:txBody>
      </p:sp>
      <p:sp>
        <p:nvSpPr>
          <p:cNvPr id="12" name="Text 10"/>
          <p:cNvSpPr/>
          <p:nvPr/>
        </p:nvSpPr>
        <p:spPr>
          <a:xfrm>
            <a:off x="4937760" y="2148840"/>
            <a:ext cx="3291840" cy="2286000"/>
          </a:xfrm>
          <a:prstGeom prst="rect">
            <a:avLst/>
          </a:prstGeom>
          <a:noFill/>
          <a:ln/>
        </p:spPr>
        <p:txBody>
          <a:bodyPr wrap="square" rtlCol="0" anchor="ctr"/>
          <a:lstStyle/>
          <a:p>
            <a:pPr marL="342900" indent="-342900">
              <a:lnSpc>
                <a:spcPct val="140000"/>
              </a:lnSpc>
              <a:buSzPct val="100000"/>
              <a:buChar char="•"/>
            </a:pPr>
            <a:r>
              <a:rPr lang="en-US" sz="1100" dirty="0">
                <a:solidFill>
                  <a:srgbClr val="374151"/>
                </a:solidFill>
                <a:latin typeface="Calibri" pitchFamily="34" charset="0"/>
                <a:ea typeface="Calibri" pitchFamily="34" charset="-122"/>
                <a:cs typeface="Calibri" pitchFamily="34" charset="-120"/>
              </a:rPr>
              <a:t>Changing the court's order delivery process</a:t>
            </a:r>
            <a:endParaRPr lang="en-US" sz="1100" dirty="0"/>
          </a:p>
          <a:p>
            <a:pPr marL="342900" indent="-342900">
              <a:lnSpc>
                <a:spcPct val="140000"/>
              </a:lnSpc>
              <a:buSzPct val="100000"/>
              <a:buChar char="•"/>
            </a:pPr>
            <a:r>
              <a:rPr lang="en-US" sz="1100" dirty="0">
                <a:solidFill>
                  <a:srgbClr val="374151"/>
                </a:solidFill>
                <a:latin typeface="Calibri" pitchFamily="34" charset="0"/>
                <a:ea typeface="Calibri" pitchFamily="34" charset="-122"/>
                <a:cs typeface="Calibri" pitchFamily="34" charset="-120"/>
              </a:rPr>
              <a:t>Employee-facing dispute or legal tools</a:t>
            </a:r>
            <a:endParaRPr lang="en-US" sz="1100" dirty="0"/>
          </a:p>
          <a:p>
            <a:pPr marL="342900" indent="-342900">
              <a:lnSpc>
                <a:spcPct val="140000"/>
              </a:lnSpc>
              <a:buSzPct val="100000"/>
              <a:buChar char="•"/>
            </a:pPr>
            <a:r>
              <a:rPr lang="en-US" sz="1100" dirty="0">
                <a:solidFill>
                  <a:srgbClr val="374151"/>
                </a:solidFill>
                <a:latin typeface="Calibri" pitchFamily="34" charset="0"/>
                <a:ea typeface="Calibri" pitchFamily="34" charset="-122"/>
                <a:cs typeface="Calibri" pitchFamily="34" charset="-120"/>
              </a:rPr>
              <a:t>Enterprise (500+ employees): have dedicated compliance teams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1A2640"/>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sp>
        <p:nvSpPr>
          <p:cNvPr id="3" name="Text 1"/>
          <p:cNvSpPr/>
          <p:nvPr/>
        </p:nvSpPr>
        <p:spPr>
          <a:xfrm>
            <a:off x="731520" y="1188720"/>
            <a:ext cx="7680960" cy="914400"/>
          </a:xfrm>
          <a:prstGeom prst="rect">
            <a:avLst/>
          </a:prstGeom>
          <a:noFill/>
          <a:ln/>
        </p:spPr>
        <p:txBody>
          <a:bodyPr wrap="square" lIns="0" tIns="0" rIns="0" bIns="0"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Let's Build This Together</a:t>
            </a:r>
            <a:endParaRPr lang="en-US" sz="3600" dirty="0"/>
          </a:p>
        </p:txBody>
      </p:sp>
      <p:sp>
        <p:nvSpPr>
          <p:cNvPr id="4" name="Text 2"/>
          <p:cNvSpPr/>
          <p:nvPr/>
        </p:nvSpPr>
        <p:spPr>
          <a:xfrm>
            <a:off x="731520" y="2103120"/>
            <a:ext cx="7680960" cy="457200"/>
          </a:xfrm>
          <a:prstGeom prst="rect">
            <a:avLst/>
          </a:prstGeom>
          <a:noFill/>
          <a:ln/>
        </p:spPr>
        <p:txBody>
          <a:bodyPr wrap="square" lIns="0" tIns="0" rIns="0" bIns="0" rtlCol="0" anchor="ctr"/>
          <a:lstStyle/>
          <a:p>
            <a:pPr marL="0" indent="0">
              <a:buNone/>
            </a:pPr>
            <a:r>
              <a:rPr lang="en-US" sz="1800" dirty="0">
                <a:solidFill>
                  <a:srgbClr val="0991B3"/>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Workshop: Scoping an MVP</a:t>
            </a:r>
            <a:endParaRPr lang="en-US" sz="1800" dirty="0">
              <a:solidFill>
                <a:srgbClr val="0991B3"/>
              </a:solidFill>
            </a:endParaRPr>
          </a:p>
        </p:txBody>
      </p:sp>
      <p:pic>
        <p:nvPicPr>
          <p:cNvPr id="5" name="Image 0" descr="preencoded.png"/>
          <p:cNvPicPr>
            <a:picLocks noChangeAspect="1"/>
          </p:cNvPicPr>
          <p:nvPr/>
        </p:nvPicPr>
        <p:blipFill>
          <a:blip r:embed="rId4"/>
          <a:stretch>
            <a:fillRect/>
          </a:stretch>
        </p:blipFill>
        <p:spPr>
          <a:xfrm>
            <a:off x="731520" y="2990088"/>
            <a:ext cx="201168" cy="201168"/>
          </a:xfrm>
          <a:prstGeom prst="rect">
            <a:avLst/>
          </a:prstGeom>
        </p:spPr>
      </p:pic>
      <p:sp>
        <p:nvSpPr>
          <p:cNvPr id="6" name="Text 3"/>
          <p:cNvSpPr/>
          <p:nvPr/>
        </p:nvSpPr>
        <p:spPr>
          <a:xfrm>
            <a:off x="1097280" y="2926080"/>
            <a:ext cx="6400800" cy="347472"/>
          </a:xfrm>
          <a:prstGeom prst="rect">
            <a:avLst/>
          </a:prstGeom>
          <a:noFill/>
          <a:ln/>
        </p:spPr>
        <p:txBody>
          <a:bodyPr wrap="square" lIns="0" tIns="0" rIns="0" bIns="0" rtlCol="0" anchor="ctr"/>
          <a:lstStyle/>
          <a:p>
            <a:pPr marL="0" indent="0">
              <a:buNone/>
            </a:pPr>
            <a:r>
              <a:rPr lang="en-US" sz="1400" dirty="0">
                <a:solidFill>
                  <a:srgbClr val="D1D5DB"/>
                </a:solidFill>
                <a:latin typeface="Calibri" pitchFamily="34" charset="0"/>
                <a:ea typeface="Calibri" pitchFamily="34" charset="-122"/>
                <a:cs typeface="Calibri" pitchFamily="34" charset="-120"/>
              </a:rPr>
              <a:t>Which pain points do we solve first?</a:t>
            </a:r>
            <a:endParaRPr lang="en-US" sz="1400" dirty="0"/>
          </a:p>
        </p:txBody>
      </p:sp>
      <p:pic>
        <p:nvPicPr>
          <p:cNvPr id="7" name="Image 1" descr="preencoded.png"/>
          <p:cNvPicPr>
            <a:picLocks noChangeAspect="1"/>
          </p:cNvPicPr>
          <p:nvPr/>
        </p:nvPicPr>
        <p:blipFill>
          <a:blip r:embed="rId4"/>
          <a:stretch>
            <a:fillRect/>
          </a:stretch>
        </p:blipFill>
        <p:spPr>
          <a:xfrm>
            <a:off x="731520" y="3429000"/>
            <a:ext cx="201168" cy="201168"/>
          </a:xfrm>
          <a:prstGeom prst="rect">
            <a:avLst/>
          </a:prstGeom>
        </p:spPr>
      </p:pic>
      <p:sp>
        <p:nvSpPr>
          <p:cNvPr id="8" name="Text 4"/>
          <p:cNvSpPr/>
          <p:nvPr/>
        </p:nvSpPr>
        <p:spPr>
          <a:xfrm>
            <a:off x="1097280" y="3364992"/>
            <a:ext cx="6400800" cy="347472"/>
          </a:xfrm>
          <a:prstGeom prst="rect">
            <a:avLst/>
          </a:prstGeom>
          <a:noFill/>
          <a:ln/>
        </p:spPr>
        <p:txBody>
          <a:bodyPr wrap="square" lIns="0" tIns="0" rIns="0" bIns="0" rtlCol="0" anchor="ctr"/>
          <a:lstStyle/>
          <a:p>
            <a:pPr marL="0" indent="0">
              <a:buNone/>
            </a:pPr>
            <a:r>
              <a:rPr lang="en-US" sz="1400" dirty="0">
                <a:solidFill>
                  <a:srgbClr val="D1D5DB"/>
                </a:solidFill>
                <a:latin typeface="Calibri" pitchFamily="34" charset="0"/>
                <a:ea typeface="Calibri" pitchFamily="34" charset="-122"/>
                <a:cs typeface="Calibri" pitchFamily="34" charset="-120"/>
              </a:rPr>
              <a:t>What does a realistic V1 look like?</a:t>
            </a:r>
            <a:endParaRPr lang="en-US" sz="1400" dirty="0"/>
          </a:p>
        </p:txBody>
      </p:sp>
      <p:pic>
        <p:nvPicPr>
          <p:cNvPr id="9" name="Image 2" descr="preencoded.png"/>
          <p:cNvPicPr>
            <a:picLocks noChangeAspect="1"/>
          </p:cNvPicPr>
          <p:nvPr/>
        </p:nvPicPr>
        <p:blipFill>
          <a:blip r:embed="rId4"/>
          <a:stretch>
            <a:fillRect/>
          </a:stretch>
        </p:blipFill>
        <p:spPr>
          <a:xfrm>
            <a:off x="731520" y="3867912"/>
            <a:ext cx="201168" cy="201168"/>
          </a:xfrm>
          <a:prstGeom prst="rect">
            <a:avLst/>
          </a:prstGeom>
        </p:spPr>
      </p:pic>
      <p:sp>
        <p:nvSpPr>
          <p:cNvPr id="10" name="Text 5"/>
          <p:cNvSpPr/>
          <p:nvPr/>
        </p:nvSpPr>
        <p:spPr>
          <a:xfrm>
            <a:off x="1097280" y="3803904"/>
            <a:ext cx="6400800" cy="347472"/>
          </a:xfrm>
          <a:prstGeom prst="rect">
            <a:avLst/>
          </a:prstGeom>
          <a:noFill/>
          <a:ln/>
        </p:spPr>
        <p:txBody>
          <a:bodyPr wrap="square" lIns="0" tIns="0" rIns="0" bIns="0" rtlCol="0" anchor="ctr"/>
          <a:lstStyle/>
          <a:p>
            <a:pPr marL="0" indent="0">
              <a:buNone/>
            </a:pPr>
            <a:r>
              <a:rPr lang="en-US" sz="1400" dirty="0">
                <a:solidFill>
                  <a:srgbClr val="D1D5DB"/>
                </a:solidFill>
                <a:latin typeface="Calibri" pitchFamily="34" charset="0"/>
                <a:ea typeface="Calibri" pitchFamily="34" charset="-122"/>
                <a:cs typeface="Calibri" pitchFamily="34" charset="-120"/>
              </a:rPr>
              <a:t>Where are the biggest technical risks?</a:t>
            </a:r>
            <a:endParaRPr lang="en-US" sz="1400" dirty="0"/>
          </a:p>
        </p:txBody>
      </p:sp>
      <p:pic>
        <p:nvPicPr>
          <p:cNvPr id="11" name="Image 3" descr="preencoded.png"/>
          <p:cNvPicPr>
            <a:picLocks noChangeAspect="1"/>
          </p:cNvPicPr>
          <p:nvPr/>
        </p:nvPicPr>
        <p:blipFill>
          <a:blip r:embed="rId4"/>
          <a:stretch>
            <a:fillRect/>
          </a:stretch>
        </p:blipFill>
        <p:spPr>
          <a:xfrm>
            <a:off x="731520" y="4306824"/>
            <a:ext cx="201168" cy="201168"/>
          </a:xfrm>
          <a:prstGeom prst="rect">
            <a:avLst/>
          </a:prstGeom>
        </p:spPr>
      </p:pic>
      <p:sp>
        <p:nvSpPr>
          <p:cNvPr id="12" name="Text 6"/>
          <p:cNvSpPr/>
          <p:nvPr/>
        </p:nvSpPr>
        <p:spPr>
          <a:xfrm>
            <a:off x="1097280" y="4242816"/>
            <a:ext cx="6400800" cy="347472"/>
          </a:xfrm>
          <a:prstGeom prst="rect">
            <a:avLst/>
          </a:prstGeom>
          <a:noFill/>
          <a:ln/>
        </p:spPr>
        <p:txBody>
          <a:bodyPr wrap="square" lIns="0" tIns="0" rIns="0" bIns="0" rtlCol="0" anchor="ctr"/>
          <a:lstStyle/>
          <a:p>
            <a:pPr marL="0" indent="0">
              <a:buNone/>
            </a:pPr>
            <a:r>
              <a:rPr lang="en-US" sz="1400" dirty="0">
                <a:solidFill>
                  <a:srgbClr val="D1D5DB"/>
                </a:solidFill>
                <a:latin typeface="Calibri" pitchFamily="34" charset="0"/>
                <a:ea typeface="Calibri" pitchFamily="34" charset="-122"/>
                <a:cs typeface="Calibri" pitchFamily="34" charset="-120"/>
              </a:rPr>
              <a:t>How do we build trust incrementally?</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100" b="1" kern="0" spc="300" dirty="0">
                <a:solidFill>
                  <a:srgbClr val="0891B2"/>
                </a:solidFill>
                <a:latin typeface="Calibri" pitchFamily="34" charset="0"/>
                <a:ea typeface="Calibri" pitchFamily="34" charset="-122"/>
                <a:cs typeface="Calibri" pitchFamily="34" charset="-120"/>
              </a:rPr>
              <a:t>CONTEXT</a:t>
            </a:r>
            <a:endParaRPr lang="en-US" sz="1100" dirty="0"/>
          </a:p>
        </p:txBody>
      </p:sp>
      <p:sp>
        <p:nvSpPr>
          <p:cNvPr id="4" name="Text 2"/>
          <p:cNvSpPr/>
          <p:nvPr/>
        </p:nvSpPr>
        <p:spPr>
          <a:xfrm>
            <a:off x="731520" y="731520"/>
            <a:ext cx="7680960" cy="640080"/>
          </a:xfrm>
          <a:prstGeom prst="rect">
            <a:avLst/>
          </a:prstGeom>
          <a:noFill/>
          <a:ln/>
        </p:spPr>
        <p:txBody>
          <a:bodyPr wrap="square" lIns="0" tIns="0" rIns="0" bIns="0" rtlCol="0" anchor="ctr"/>
          <a:lstStyle/>
          <a:p>
            <a:pPr marL="0" indent="0">
              <a:buNone/>
            </a:pPr>
            <a:r>
              <a:rPr lang="en-US" sz="3000" b="1" dirty="0">
                <a:solidFill>
                  <a:srgbClr val="111827"/>
                </a:solidFill>
                <a:latin typeface="Georgia" pitchFamily="34" charset="0"/>
                <a:ea typeface="Georgia" pitchFamily="34" charset="-122"/>
                <a:cs typeface="Georgia" pitchFamily="34" charset="-120"/>
              </a:rPr>
              <a:t>How Garnishments Work Today</a:t>
            </a:r>
            <a:endParaRPr lang="en-US" sz="3000" dirty="0"/>
          </a:p>
        </p:txBody>
      </p:sp>
      <p:sp>
        <p:nvSpPr>
          <p:cNvPr id="5" name="Shape 3"/>
          <p:cNvSpPr/>
          <p:nvPr/>
        </p:nvSpPr>
        <p:spPr>
          <a:xfrm>
            <a:off x="731520" y="1463040"/>
            <a:ext cx="7680960" cy="640080"/>
          </a:xfrm>
          <a:prstGeom prst="rect">
            <a:avLst/>
          </a:prstGeom>
          <a:solidFill>
            <a:srgbClr val="0891B2"/>
          </a:solidFill>
          <a:ln/>
        </p:spPr>
        <p:txBody>
          <a:bodyPr/>
          <a:lstStyle/>
          <a:p>
            <a:endParaRPr lang="en-US" dirty="0"/>
          </a:p>
        </p:txBody>
      </p:sp>
      <p:sp>
        <p:nvSpPr>
          <p:cNvPr id="6" name="Text 4"/>
          <p:cNvSpPr/>
          <p:nvPr/>
        </p:nvSpPr>
        <p:spPr>
          <a:xfrm>
            <a:off x="914400" y="1463040"/>
            <a:ext cx="7315200" cy="640080"/>
          </a:xfrm>
          <a:prstGeom prst="rect">
            <a:avLst/>
          </a:prstGeom>
          <a:noFill/>
          <a:ln/>
        </p:spPr>
        <p:txBody>
          <a:bodyPr wrap="square" lIns="0" tIns="0" rIns="0" bIns="0" rtlCol="0" anchor="ctr"/>
          <a:lstStyle/>
          <a:p>
            <a:pPr>
              <a:lnSpc>
                <a:spcPct val="130000"/>
              </a:lnSpc>
            </a:pPr>
            <a:r>
              <a:rPr lang="en-US" sz="1000" dirty="0">
                <a:solidFill>
                  <a:schemeClr val="bg1"/>
                </a:solidFill>
                <a:latin typeface="Calibri" pitchFamily="34" charset="0"/>
                <a:ea typeface="Calibri" pitchFamily="34" charset="-122"/>
                <a:cs typeface="Calibri" pitchFamily="34" charset="-120"/>
              </a:rPr>
              <a:t>A wage garnishment is a court order requiring an employer to withhold part of an employee's paycheck to satisfy a debt. The employer didn't create the debt but becomes legally responsible for executing the withholding correctly. </a:t>
            </a:r>
            <a:r>
              <a:rPr lang="en-US" sz="1000" dirty="0">
                <a:solidFill>
                  <a:schemeClr val="bg1"/>
                </a:solidFill>
              </a:rPr>
              <a:t>Withholding is calculated against disposable income, which is what's left after legally required deductions like taxes and Social Security, not the same as take-home pay.</a:t>
            </a:r>
          </a:p>
        </p:txBody>
      </p:sp>
      <p:sp>
        <p:nvSpPr>
          <p:cNvPr id="7" name="Text 5"/>
          <p:cNvSpPr/>
          <p:nvPr/>
        </p:nvSpPr>
        <p:spPr>
          <a:xfrm>
            <a:off x="731520" y="2331720"/>
            <a:ext cx="3657600" cy="320040"/>
          </a:xfrm>
          <a:prstGeom prst="rect">
            <a:avLst/>
          </a:prstGeom>
          <a:noFill/>
          <a:ln/>
        </p:spPr>
        <p:txBody>
          <a:bodyPr wrap="square" lIns="0" tIns="0" rIns="0" bIns="0" rtlCol="0" anchor="ctr"/>
          <a:lstStyle/>
          <a:p>
            <a:pPr marL="0" indent="0">
              <a:buNone/>
            </a:pPr>
            <a:r>
              <a:rPr lang="en-US" sz="1500" b="1" dirty="0">
                <a:solidFill>
                  <a:srgbClr val="111827"/>
                </a:solidFill>
                <a:latin typeface="Georgia" pitchFamily="34" charset="0"/>
                <a:ea typeface="Georgia" pitchFamily="34" charset="-122"/>
                <a:cs typeface="Georgia" pitchFamily="34" charset="-120"/>
              </a:rPr>
              <a:t>The Employer's Process</a:t>
            </a:r>
            <a:endParaRPr lang="en-US" sz="1500" dirty="0"/>
          </a:p>
        </p:txBody>
      </p:sp>
      <p:sp>
        <p:nvSpPr>
          <p:cNvPr id="8" name="Shape 6"/>
          <p:cNvSpPr/>
          <p:nvPr/>
        </p:nvSpPr>
        <p:spPr>
          <a:xfrm>
            <a:off x="731520" y="2788920"/>
            <a:ext cx="320040" cy="320040"/>
          </a:xfrm>
          <a:prstGeom prst="ellipse">
            <a:avLst/>
          </a:prstGeom>
          <a:solidFill>
            <a:srgbClr val="0891B2"/>
          </a:solidFill>
          <a:ln/>
        </p:spPr>
        <p:txBody>
          <a:bodyPr/>
          <a:lstStyle/>
          <a:p>
            <a:endParaRPr lang="en-US"/>
          </a:p>
        </p:txBody>
      </p:sp>
      <p:sp>
        <p:nvSpPr>
          <p:cNvPr id="9" name="Text 7"/>
          <p:cNvSpPr/>
          <p:nvPr/>
        </p:nvSpPr>
        <p:spPr>
          <a:xfrm>
            <a:off x="731520" y="2788920"/>
            <a:ext cx="320040" cy="32004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1</a:t>
            </a:r>
            <a:endParaRPr lang="en-US" sz="1300" dirty="0"/>
          </a:p>
        </p:txBody>
      </p:sp>
      <p:sp>
        <p:nvSpPr>
          <p:cNvPr id="10" name="Text 8"/>
          <p:cNvSpPr/>
          <p:nvPr/>
        </p:nvSpPr>
        <p:spPr>
          <a:xfrm>
            <a:off x="1188720" y="2788920"/>
            <a:ext cx="3200400" cy="320040"/>
          </a:xfrm>
          <a:prstGeom prst="rect">
            <a:avLst/>
          </a:prstGeom>
          <a:noFill/>
          <a:ln/>
        </p:spPr>
        <p:txBody>
          <a:bodyPr wrap="square" lIns="0" tIns="0" rIns="0" bIns="0" rtlCol="0" anchor="ctr"/>
          <a:lstStyle/>
          <a:p>
            <a:pPr marL="0" indent="0">
              <a:buNone/>
            </a:pPr>
            <a:r>
              <a:rPr lang="en-US" sz="1200" dirty="0">
                <a:solidFill>
                  <a:srgbClr val="374151"/>
                </a:solidFill>
                <a:latin typeface="Calibri" pitchFamily="34" charset="0"/>
                <a:ea typeface="Calibri" pitchFamily="34" charset="-122"/>
                <a:cs typeface="Calibri" pitchFamily="34" charset="-120"/>
              </a:rPr>
              <a:t>Receive the order (mail, process server, or sheriff)</a:t>
            </a:r>
            <a:endParaRPr lang="en-US" sz="1200" dirty="0"/>
          </a:p>
        </p:txBody>
      </p:sp>
      <p:sp>
        <p:nvSpPr>
          <p:cNvPr id="11" name="Shape 9"/>
          <p:cNvSpPr/>
          <p:nvPr/>
        </p:nvSpPr>
        <p:spPr>
          <a:xfrm>
            <a:off x="731520" y="3200400"/>
            <a:ext cx="320040" cy="320040"/>
          </a:xfrm>
          <a:prstGeom prst="ellipse">
            <a:avLst/>
          </a:prstGeom>
          <a:solidFill>
            <a:srgbClr val="0891B2"/>
          </a:solidFill>
          <a:ln/>
        </p:spPr>
        <p:txBody>
          <a:bodyPr/>
          <a:lstStyle/>
          <a:p>
            <a:endParaRPr lang="en-US"/>
          </a:p>
        </p:txBody>
      </p:sp>
      <p:sp>
        <p:nvSpPr>
          <p:cNvPr id="12" name="Text 10"/>
          <p:cNvSpPr/>
          <p:nvPr/>
        </p:nvSpPr>
        <p:spPr>
          <a:xfrm>
            <a:off x="731520" y="3200400"/>
            <a:ext cx="320040" cy="32004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2</a:t>
            </a:r>
            <a:endParaRPr lang="en-US" sz="1300" dirty="0"/>
          </a:p>
        </p:txBody>
      </p:sp>
      <p:sp>
        <p:nvSpPr>
          <p:cNvPr id="13" name="Text 11"/>
          <p:cNvSpPr/>
          <p:nvPr/>
        </p:nvSpPr>
        <p:spPr>
          <a:xfrm>
            <a:off x="1188720" y="3200400"/>
            <a:ext cx="3200400" cy="320040"/>
          </a:xfrm>
          <a:prstGeom prst="rect">
            <a:avLst/>
          </a:prstGeom>
          <a:noFill/>
          <a:ln/>
        </p:spPr>
        <p:txBody>
          <a:bodyPr wrap="square" lIns="0" tIns="0" rIns="0" bIns="0" rtlCol="0" anchor="ctr"/>
          <a:lstStyle/>
          <a:p>
            <a:pPr marL="0" indent="0">
              <a:buNone/>
            </a:pPr>
            <a:r>
              <a:rPr lang="en-US" sz="1200" dirty="0">
                <a:solidFill>
                  <a:srgbClr val="374151"/>
                </a:solidFill>
                <a:latin typeface="Calibri" pitchFamily="34" charset="0"/>
                <a:ea typeface="Calibri" pitchFamily="34" charset="-122"/>
                <a:cs typeface="Calibri" pitchFamily="34" charset="-120"/>
              </a:rPr>
              <a:t>Verify the order within 5-10 business days</a:t>
            </a:r>
            <a:endParaRPr lang="en-US" sz="1200" dirty="0"/>
          </a:p>
        </p:txBody>
      </p:sp>
      <p:sp>
        <p:nvSpPr>
          <p:cNvPr id="14" name="Shape 12"/>
          <p:cNvSpPr/>
          <p:nvPr/>
        </p:nvSpPr>
        <p:spPr>
          <a:xfrm>
            <a:off x="731520" y="3611880"/>
            <a:ext cx="320040" cy="320040"/>
          </a:xfrm>
          <a:prstGeom prst="ellipse">
            <a:avLst/>
          </a:prstGeom>
          <a:solidFill>
            <a:srgbClr val="0891B2"/>
          </a:solidFill>
          <a:ln/>
        </p:spPr>
        <p:txBody>
          <a:bodyPr/>
          <a:lstStyle/>
          <a:p>
            <a:endParaRPr lang="en-US"/>
          </a:p>
        </p:txBody>
      </p:sp>
      <p:sp>
        <p:nvSpPr>
          <p:cNvPr id="15" name="Text 13"/>
          <p:cNvSpPr/>
          <p:nvPr/>
        </p:nvSpPr>
        <p:spPr>
          <a:xfrm>
            <a:off x="731520" y="3611880"/>
            <a:ext cx="320040" cy="32004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3</a:t>
            </a:r>
            <a:endParaRPr lang="en-US" sz="1300" dirty="0"/>
          </a:p>
        </p:txBody>
      </p:sp>
      <p:sp>
        <p:nvSpPr>
          <p:cNvPr id="16" name="Text 14"/>
          <p:cNvSpPr/>
          <p:nvPr/>
        </p:nvSpPr>
        <p:spPr>
          <a:xfrm>
            <a:off x="1188720" y="3611880"/>
            <a:ext cx="3200400" cy="320040"/>
          </a:xfrm>
          <a:prstGeom prst="rect">
            <a:avLst/>
          </a:prstGeom>
          <a:noFill/>
          <a:ln/>
        </p:spPr>
        <p:txBody>
          <a:bodyPr wrap="square" lIns="0" tIns="0" rIns="0" bIns="0" rtlCol="0" anchor="ctr"/>
          <a:lstStyle/>
          <a:p>
            <a:pPr marL="0" indent="0">
              <a:buNone/>
            </a:pPr>
            <a:r>
              <a:rPr lang="en-US" sz="1200" dirty="0">
                <a:solidFill>
                  <a:srgbClr val="374151"/>
                </a:solidFill>
                <a:latin typeface="Calibri" pitchFamily="34" charset="0"/>
                <a:ea typeface="Calibri" pitchFamily="34" charset="-122"/>
                <a:cs typeface="Calibri" pitchFamily="34" charset="-120"/>
              </a:rPr>
              <a:t>Notify the employee in writing</a:t>
            </a:r>
            <a:endParaRPr lang="en-US" sz="1200" dirty="0"/>
          </a:p>
        </p:txBody>
      </p:sp>
      <p:sp>
        <p:nvSpPr>
          <p:cNvPr id="17" name="Shape 15"/>
          <p:cNvSpPr/>
          <p:nvPr/>
        </p:nvSpPr>
        <p:spPr>
          <a:xfrm>
            <a:off x="731520" y="4023360"/>
            <a:ext cx="320040" cy="320040"/>
          </a:xfrm>
          <a:prstGeom prst="ellipse">
            <a:avLst/>
          </a:prstGeom>
          <a:solidFill>
            <a:srgbClr val="0891B2"/>
          </a:solidFill>
          <a:ln/>
        </p:spPr>
        <p:txBody>
          <a:bodyPr/>
          <a:lstStyle/>
          <a:p>
            <a:endParaRPr lang="en-US"/>
          </a:p>
        </p:txBody>
      </p:sp>
      <p:sp>
        <p:nvSpPr>
          <p:cNvPr id="18" name="Text 16"/>
          <p:cNvSpPr/>
          <p:nvPr/>
        </p:nvSpPr>
        <p:spPr>
          <a:xfrm>
            <a:off x="731520" y="4023360"/>
            <a:ext cx="320040" cy="32004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4</a:t>
            </a:r>
            <a:endParaRPr lang="en-US" sz="1300" dirty="0"/>
          </a:p>
        </p:txBody>
      </p:sp>
      <p:sp>
        <p:nvSpPr>
          <p:cNvPr id="19" name="Text 17"/>
          <p:cNvSpPr/>
          <p:nvPr/>
        </p:nvSpPr>
        <p:spPr>
          <a:xfrm>
            <a:off x="1188720" y="4023360"/>
            <a:ext cx="3200400" cy="320040"/>
          </a:xfrm>
          <a:prstGeom prst="rect">
            <a:avLst/>
          </a:prstGeom>
          <a:noFill/>
          <a:ln/>
        </p:spPr>
        <p:txBody>
          <a:bodyPr wrap="square" lIns="0" tIns="0" rIns="0" bIns="0" rtlCol="0" anchor="ctr"/>
          <a:lstStyle/>
          <a:p>
            <a:pPr marL="0" indent="0">
              <a:buNone/>
            </a:pPr>
            <a:r>
              <a:rPr lang="en-US" sz="1200" dirty="0">
                <a:solidFill>
                  <a:srgbClr val="374151"/>
                </a:solidFill>
                <a:latin typeface="Calibri" pitchFamily="34" charset="0"/>
                <a:ea typeface="Calibri" pitchFamily="34" charset="-122"/>
                <a:cs typeface="Calibri" pitchFamily="34" charset="-120"/>
              </a:rPr>
              <a:t>Set up the withholding in payroll</a:t>
            </a:r>
            <a:endParaRPr lang="en-US" sz="1200" dirty="0"/>
          </a:p>
        </p:txBody>
      </p:sp>
      <p:sp>
        <p:nvSpPr>
          <p:cNvPr id="20" name="Shape 18"/>
          <p:cNvSpPr/>
          <p:nvPr/>
        </p:nvSpPr>
        <p:spPr>
          <a:xfrm>
            <a:off x="731520" y="4434840"/>
            <a:ext cx="320040" cy="320040"/>
          </a:xfrm>
          <a:prstGeom prst="ellipse">
            <a:avLst/>
          </a:prstGeom>
          <a:solidFill>
            <a:srgbClr val="0891B2"/>
          </a:solidFill>
          <a:ln/>
        </p:spPr>
        <p:txBody>
          <a:bodyPr/>
          <a:lstStyle/>
          <a:p>
            <a:endParaRPr lang="en-US"/>
          </a:p>
        </p:txBody>
      </p:sp>
      <p:sp>
        <p:nvSpPr>
          <p:cNvPr id="21" name="Text 19"/>
          <p:cNvSpPr/>
          <p:nvPr/>
        </p:nvSpPr>
        <p:spPr>
          <a:xfrm>
            <a:off x="731520" y="4434840"/>
            <a:ext cx="320040" cy="320040"/>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5</a:t>
            </a:r>
            <a:endParaRPr lang="en-US" sz="1300" dirty="0"/>
          </a:p>
        </p:txBody>
      </p:sp>
      <p:sp>
        <p:nvSpPr>
          <p:cNvPr id="22" name="Text 20"/>
          <p:cNvSpPr/>
          <p:nvPr/>
        </p:nvSpPr>
        <p:spPr>
          <a:xfrm>
            <a:off x="1188720" y="4434840"/>
            <a:ext cx="3200400" cy="320040"/>
          </a:xfrm>
          <a:prstGeom prst="rect">
            <a:avLst/>
          </a:prstGeom>
          <a:noFill/>
          <a:ln/>
        </p:spPr>
        <p:txBody>
          <a:bodyPr wrap="square" lIns="0" tIns="0" rIns="0" bIns="0" rtlCol="0" anchor="ctr"/>
          <a:lstStyle/>
          <a:p>
            <a:pPr marL="0" indent="0">
              <a:buNone/>
            </a:pPr>
            <a:r>
              <a:rPr lang="en-US" sz="1200" dirty="0">
                <a:solidFill>
                  <a:srgbClr val="374151"/>
                </a:solidFill>
                <a:latin typeface="Calibri" pitchFamily="34" charset="0"/>
                <a:ea typeface="Calibri" pitchFamily="34" charset="-122"/>
                <a:cs typeface="Calibri" pitchFamily="34" charset="-120"/>
              </a:rPr>
              <a:t>Send payments to the correct creditor or agency</a:t>
            </a:r>
            <a:endParaRPr lang="en-US" sz="1200" dirty="0"/>
          </a:p>
        </p:txBody>
      </p:sp>
      <p:sp>
        <p:nvSpPr>
          <p:cNvPr id="23" name="Text 21"/>
          <p:cNvSpPr/>
          <p:nvPr/>
        </p:nvSpPr>
        <p:spPr>
          <a:xfrm>
            <a:off x="5029200" y="2331720"/>
            <a:ext cx="3657600" cy="320040"/>
          </a:xfrm>
          <a:prstGeom prst="rect">
            <a:avLst/>
          </a:prstGeom>
          <a:noFill/>
          <a:ln/>
        </p:spPr>
        <p:txBody>
          <a:bodyPr wrap="square" lIns="0" tIns="0" rIns="0" bIns="0" rtlCol="0" anchor="ctr"/>
          <a:lstStyle/>
          <a:p>
            <a:pPr marL="0" indent="0">
              <a:buNone/>
            </a:pPr>
            <a:r>
              <a:rPr lang="en-US" sz="1500" b="1" dirty="0">
                <a:solidFill>
                  <a:srgbClr val="111827"/>
                </a:solidFill>
                <a:latin typeface="Georgia" pitchFamily="34" charset="0"/>
                <a:ea typeface="Georgia" pitchFamily="34" charset="-122"/>
                <a:cs typeface="Georgia" pitchFamily="34" charset="-120"/>
              </a:rPr>
              <a:t>Types of Garnishments</a:t>
            </a:r>
            <a:endParaRPr lang="en-US" sz="1500" dirty="0"/>
          </a:p>
        </p:txBody>
      </p:sp>
      <p:sp>
        <p:nvSpPr>
          <p:cNvPr id="24" name="Shape 22"/>
          <p:cNvSpPr/>
          <p:nvPr/>
        </p:nvSpPr>
        <p:spPr>
          <a:xfrm>
            <a:off x="5029200" y="3063240"/>
            <a:ext cx="109728" cy="109728"/>
          </a:xfrm>
          <a:prstGeom prst="rect">
            <a:avLst/>
          </a:prstGeom>
          <a:solidFill>
            <a:srgbClr val="0891B2"/>
          </a:solidFill>
          <a:ln/>
        </p:spPr>
        <p:txBody>
          <a:bodyPr/>
          <a:lstStyle/>
          <a:p>
            <a:endParaRPr lang="en-US"/>
          </a:p>
        </p:txBody>
      </p:sp>
      <p:sp>
        <p:nvSpPr>
          <p:cNvPr id="25" name="Text 23"/>
          <p:cNvSpPr/>
          <p:nvPr/>
        </p:nvSpPr>
        <p:spPr>
          <a:xfrm>
            <a:off x="5303520" y="2971800"/>
            <a:ext cx="1645920" cy="292608"/>
          </a:xfrm>
          <a:prstGeom prst="rect">
            <a:avLst/>
          </a:prstGeom>
          <a:noFill/>
          <a:ln/>
        </p:spPr>
        <p:txBody>
          <a:bodyPr wrap="square" lIns="0" tIns="0" rIns="0" bIns="0" rtlCol="0" anchor="ctr"/>
          <a:lstStyle/>
          <a:p>
            <a:pPr marL="0" indent="0">
              <a:buNone/>
            </a:pPr>
            <a:r>
              <a:rPr lang="en-US" sz="1200" b="1" dirty="0">
                <a:solidFill>
                  <a:srgbClr val="111827"/>
                </a:solidFill>
                <a:latin typeface="Calibri" pitchFamily="34" charset="0"/>
                <a:ea typeface="Calibri" pitchFamily="34" charset="-122"/>
                <a:cs typeface="Calibri" pitchFamily="34" charset="-120"/>
              </a:rPr>
              <a:t>Child support</a:t>
            </a:r>
            <a:endParaRPr lang="en-US" sz="1200" dirty="0"/>
          </a:p>
        </p:txBody>
      </p:sp>
      <p:sp>
        <p:nvSpPr>
          <p:cNvPr id="26" name="Text 24"/>
          <p:cNvSpPr/>
          <p:nvPr/>
        </p:nvSpPr>
        <p:spPr>
          <a:xfrm>
            <a:off x="6949440" y="2971800"/>
            <a:ext cx="1645920" cy="292608"/>
          </a:xfrm>
          <a:prstGeom prst="rect">
            <a:avLst/>
          </a:prstGeom>
          <a:noFill/>
          <a:ln/>
        </p:spPr>
        <p:txBody>
          <a:bodyPr wrap="square" lIns="0" tIns="0" rIns="0" bIns="0" rtlCol="0" anchor="ctr"/>
          <a:lstStyle/>
          <a:p>
            <a:pPr marL="0" indent="0">
              <a:buNone/>
            </a:pPr>
            <a:r>
              <a:rPr lang="en-US" sz="1100" dirty="0">
                <a:solidFill>
                  <a:srgbClr val="6B7280"/>
                </a:solidFill>
                <a:latin typeface="Calibri" pitchFamily="34" charset="0"/>
                <a:ea typeface="Calibri" pitchFamily="34" charset="-122"/>
                <a:cs typeface="Calibri" pitchFamily="34" charset="-120"/>
              </a:rPr>
              <a:t>40%+ of all garnishments</a:t>
            </a:r>
            <a:endParaRPr lang="en-US" sz="1100" dirty="0"/>
          </a:p>
        </p:txBody>
      </p:sp>
      <p:sp>
        <p:nvSpPr>
          <p:cNvPr id="27" name="Shape 25"/>
          <p:cNvSpPr/>
          <p:nvPr/>
        </p:nvSpPr>
        <p:spPr>
          <a:xfrm>
            <a:off x="5029200" y="3383280"/>
            <a:ext cx="109728" cy="109728"/>
          </a:xfrm>
          <a:prstGeom prst="rect">
            <a:avLst/>
          </a:prstGeom>
          <a:solidFill>
            <a:srgbClr val="0891B2"/>
          </a:solidFill>
          <a:ln/>
        </p:spPr>
        <p:txBody>
          <a:bodyPr/>
          <a:lstStyle/>
          <a:p>
            <a:endParaRPr lang="en-US"/>
          </a:p>
        </p:txBody>
      </p:sp>
      <p:sp>
        <p:nvSpPr>
          <p:cNvPr id="28" name="Text 26"/>
          <p:cNvSpPr/>
          <p:nvPr/>
        </p:nvSpPr>
        <p:spPr>
          <a:xfrm>
            <a:off x="5303520" y="3291840"/>
            <a:ext cx="1645920" cy="292608"/>
          </a:xfrm>
          <a:prstGeom prst="rect">
            <a:avLst/>
          </a:prstGeom>
          <a:noFill/>
          <a:ln/>
        </p:spPr>
        <p:txBody>
          <a:bodyPr wrap="square" lIns="0" tIns="0" rIns="0" bIns="0" rtlCol="0" anchor="ctr"/>
          <a:lstStyle/>
          <a:p>
            <a:pPr marL="0" indent="0">
              <a:buNone/>
            </a:pPr>
            <a:r>
              <a:rPr lang="en-US" sz="1200" b="1" dirty="0">
                <a:solidFill>
                  <a:srgbClr val="111827"/>
                </a:solidFill>
                <a:latin typeface="Calibri" pitchFamily="34" charset="0"/>
                <a:ea typeface="Calibri" pitchFamily="34" charset="-122"/>
                <a:cs typeface="Calibri" pitchFamily="34" charset="-120"/>
              </a:rPr>
              <a:t>Creditor judgments</a:t>
            </a:r>
            <a:endParaRPr lang="en-US" sz="1200" dirty="0"/>
          </a:p>
        </p:txBody>
      </p:sp>
      <p:sp>
        <p:nvSpPr>
          <p:cNvPr id="29" name="Text 27"/>
          <p:cNvSpPr/>
          <p:nvPr/>
        </p:nvSpPr>
        <p:spPr>
          <a:xfrm>
            <a:off x="6949440" y="3291840"/>
            <a:ext cx="1645920" cy="292608"/>
          </a:xfrm>
          <a:prstGeom prst="rect">
            <a:avLst/>
          </a:prstGeom>
          <a:noFill/>
          <a:ln/>
        </p:spPr>
        <p:txBody>
          <a:bodyPr wrap="square" lIns="0" tIns="0" rIns="0" bIns="0" rtlCol="0" anchor="ctr"/>
          <a:lstStyle/>
          <a:p>
            <a:pPr marL="0" indent="0">
              <a:buNone/>
            </a:pPr>
            <a:r>
              <a:rPr lang="en-US" sz="1100" dirty="0">
                <a:solidFill>
                  <a:srgbClr val="6B7280"/>
                </a:solidFill>
                <a:latin typeface="Calibri" pitchFamily="34" charset="0"/>
                <a:ea typeface="Calibri" pitchFamily="34" charset="-122"/>
                <a:cs typeface="Calibri" pitchFamily="34" charset="-120"/>
              </a:rPr>
              <a:t>Credit card debt, medical bills, furniture, cars</a:t>
            </a:r>
            <a:endParaRPr lang="en-US" sz="1100" dirty="0"/>
          </a:p>
        </p:txBody>
      </p:sp>
      <p:sp>
        <p:nvSpPr>
          <p:cNvPr id="30" name="Shape 28"/>
          <p:cNvSpPr/>
          <p:nvPr/>
        </p:nvSpPr>
        <p:spPr>
          <a:xfrm>
            <a:off x="5029200" y="3703320"/>
            <a:ext cx="109728" cy="109728"/>
          </a:xfrm>
          <a:prstGeom prst="rect">
            <a:avLst/>
          </a:prstGeom>
          <a:solidFill>
            <a:srgbClr val="0891B2"/>
          </a:solidFill>
          <a:ln/>
        </p:spPr>
        <p:txBody>
          <a:bodyPr/>
          <a:lstStyle/>
          <a:p>
            <a:endParaRPr lang="en-US"/>
          </a:p>
        </p:txBody>
      </p:sp>
      <p:sp>
        <p:nvSpPr>
          <p:cNvPr id="31" name="Text 29"/>
          <p:cNvSpPr/>
          <p:nvPr/>
        </p:nvSpPr>
        <p:spPr>
          <a:xfrm>
            <a:off x="5303520" y="3611880"/>
            <a:ext cx="1645920" cy="292608"/>
          </a:xfrm>
          <a:prstGeom prst="rect">
            <a:avLst/>
          </a:prstGeom>
          <a:noFill/>
          <a:ln/>
        </p:spPr>
        <p:txBody>
          <a:bodyPr wrap="square" lIns="0" tIns="0" rIns="0" bIns="0" rtlCol="0" anchor="ctr"/>
          <a:lstStyle/>
          <a:p>
            <a:pPr marL="0" indent="0">
              <a:buNone/>
            </a:pPr>
            <a:r>
              <a:rPr lang="en-US" sz="1200" b="1" dirty="0">
                <a:solidFill>
                  <a:srgbClr val="111827"/>
                </a:solidFill>
                <a:latin typeface="Calibri" pitchFamily="34" charset="0"/>
                <a:ea typeface="Calibri" pitchFamily="34" charset="-122"/>
                <a:cs typeface="Calibri" pitchFamily="34" charset="-120"/>
              </a:rPr>
              <a:t>Federal tax levies</a:t>
            </a:r>
            <a:endParaRPr lang="en-US" sz="1200" dirty="0"/>
          </a:p>
        </p:txBody>
      </p:sp>
      <p:sp>
        <p:nvSpPr>
          <p:cNvPr id="32" name="Text 30"/>
          <p:cNvSpPr/>
          <p:nvPr/>
        </p:nvSpPr>
        <p:spPr>
          <a:xfrm>
            <a:off x="6949440" y="3611880"/>
            <a:ext cx="1645920" cy="292608"/>
          </a:xfrm>
          <a:prstGeom prst="rect">
            <a:avLst/>
          </a:prstGeom>
          <a:noFill/>
          <a:ln/>
        </p:spPr>
        <p:txBody>
          <a:bodyPr wrap="square" lIns="0" tIns="0" rIns="0" bIns="0" rtlCol="0" anchor="ctr"/>
          <a:lstStyle/>
          <a:p>
            <a:pPr marL="0" indent="0">
              <a:buNone/>
            </a:pPr>
            <a:r>
              <a:rPr lang="en-US" sz="1100" dirty="0">
                <a:solidFill>
                  <a:srgbClr val="6B7280"/>
                </a:solidFill>
                <a:latin typeface="Calibri" pitchFamily="34" charset="0"/>
                <a:ea typeface="Calibri" pitchFamily="34" charset="-122"/>
                <a:cs typeface="Calibri" pitchFamily="34" charset="-120"/>
              </a:rPr>
              <a:t>IRS</a:t>
            </a:r>
            <a:endParaRPr lang="en-US" sz="1100" dirty="0"/>
          </a:p>
        </p:txBody>
      </p:sp>
      <p:sp>
        <p:nvSpPr>
          <p:cNvPr id="33" name="Shape 31"/>
          <p:cNvSpPr/>
          <p:nvPr/>
        </p:nvSpPr>
        <p:spPr>
          <a:xfrm>
            <a:off x="5029200" y="4023360"/>
            <a:ext cx="109728" cy="109728"/>
          </a:xfrm>
          <a:prstGeom prst="rect">
            <a:avLst/>
          </a:prstGeom>
          <a:solidFill>
            <a:srgbClr val="0891B2"/>
          </a:solidFill>
          <a:ln/>
        </p:spPr>
        <p:txBody>
          <a:bodyPr/>
          <a:lstStyle/>
          <a:p>
            <a:endParaRPr lang="en-US"/>
          </a:p>
        </p:txBody>
      </p:sp>
      <p:sp>
        <p:nvSpPr>
          <p:cNvPr id="34" name="Text 32"/>
          <p:cNvSpPr/>
          <p:nvPr/>
        </p:nvSpPr>
        <p:spPr>
          <a:xfrm>
            <a:off x="5303520" y="3931920"/>
            <a:ext cx="1645920" cy="292608"/>
          </a:xfrm>
          <a:prstGeom prst="rect">
            <a:avLst/>
          </a:prstGeom>
          <a:noFill/>
          <a:ln/>
        </p:spPr>
        <p:txBody>
          <a:bodyPr wrap="square" lIns="0" tIns="0" rIns="0" bIns="0" rtlCol="0" anchor="ctr"/>
          <a:lstStyle/>
          <a:p>
            <a:pPr marL="0" indent="0">
              <a:buNone/>
            </a:pPr>
            <a:r>
              <a:rPr lang="en-US" sz="1200" b="1" dirty="0">
                <a:solidFill>
                  <a:srgbClr val="111827"/>
                </a:solidFill>
                <a:latin typeface="Calibri" pitchFamily="34" charset="0"/>
                <a:ea typeface="Calibri" pitchFamily="34" charset="-122"/>
                <a:cs typeface="Calibri" pitchFamily="34" charset="-120"/>
              </a:rPr>
              <a:t>State tax levies</a:t>
            </a:r>
            <a:endParaRPr lang="en-US" sz="1200" dirty="0"/>
          </a:p>
        </p:txBody>
      </p:sp>
      <p:sp>
        <p:nvSpPr>
          <p:cNvPr id="35" name="Text 33"/>
          <p:cNvSpPr/>
          <p:nvPr/>
        </p:nvSpPr>
        <p:spPr>
          <a:xfrm>
            <a:off x="6949440" y="3931920"/>
            <a:ext cx="1645920" cy="292608"/>
          </a:xfrm>
          <a:prstGeom prst="rect">
            <a:avLst/>
          </a:prstGeom>
          <a:noFill/>
          <a:ln/>
        </p:spPr>
        <p:txBody>
          <a:bodyPr wrap="square" lIns="0" tIns="0" rIns="0" bIns="0" rtlCol="0" anchor="ctr"/>
          <a:lstStyle/>
          <a:p>
            <a:pPr marL="0" indent="0">
              <a:buNone/>
            </a:pPr>
            <a:r>
              <a:rPr lang="en-US" sz="1100" dirty="0">
                <a:solidFill>
                  <a:srgbClr val="6B7280"/>
                </a:solidFill>
                <a:latin typeface="Calibri" pitchFamily="34" charset="0"/>
                <a:ea typeface="Calibri" pitchFamily="34" charset="-122"/>
                <a:cs typeface="Calibri" pitchFamily="34" charset="-120"/>
              </a:rPr>
              <a:t>Varies by state</a:t>
            </a:r>
            <a:endParaRPr lang="en-US" sz="1100" dirty="0"/>
          </a:p>
        </p:txBody>
      </p:sp>
      <p:sp>
        <p:nvSpPr>
          <p:cNvPr id="36" name="Shape 34"/>
          <p:cNvSpPr/>
          <p:nvPr/>
        </p:nvSpPr>
        <p:spPr>
          <a:xfrm>
            <a:off x="5029200" y="4343400"/>
            <a:ext cx="109728" cy="109728"/>
          </a:xfrm>
          <a:prstGeom prst="rect">
            <a:avLst/>
          </a:prstGeom>
          <a:solidFill>
            <a:srgbClr val="0891B2"/>
          </a:solidFill>
          <a:ln/>
        </p:spPr>
        <p:txBody>
          <a:bodyPr/>
          <a:lstStyle/>
          <a:p>
            <a:endParaRPr lang="en-US"/>
          </a:p>
        </p:txBody>
      </p:sp>
      <p:sp>
        <p:nvSpPr>
          <p:cNvPr id="37" name="Text 35"/>
          <p:cNvSpPr/>
          <p:nvPr/>
        </p:nvSpPr>
        <p:spPr>
          <a:xfrm>
            <a:off x="5303520" y="4251960"/>
            <a:ext cx="1645920" cy="292608"/>
          </a:xfrm>
          <a:prstGeom prst="rect">
            <a:avLst/>
          </a:prstGeom>
          <a:noFill/>
          <a:ln/>
        </p:spPr>
        <p:txBody>
          <a:bodyPr wrap="square" lIns="0" tIns="0" rIns="0" bIns="0" rtlCol="0" anchor="ctr"/>
          <a:lstStyle/>
          <a:p>
            <a:pPr marL="0" indent="0">
              <a:buNone/>
            </a:pPr>
            <a:r>
              <a:rPr lang="en-US" sz="1200" b="1" dirty="0">
                <a:solidFill>
                  <a:srgbClr val="111827"/>
                </a:solidFill>
                <a:latin typeface="Calibri" pitchFamily="34" charset="0"/>
                <a:ea typeface="Calibri" pitchFamily="34" charset="-122"/>
                <a:cs typeface="Calibri" pitchFamily="34" charset="-120"/>
              </a:rPr>
              <a:t>Student loans</a:t>
            </a:r>
            <a:endParaRPr lang="en-US" sz="1200" dirty="0"/>
          </a:p>
        </p:txBody>
      </p:sp>
      <p:sp>
        <p:nvSpPr>
          <p:cNvPr id="38" name="Shape 36"/>
          <p:cNvSpPr/>
          <p:nvPr/>
        </p:nvSpPr>
        <p:spPr>
          <a:xfrm>
            <a:off x="5029200" y="4663440"/>
            <a:ext cx="109728" cy="109728"/>
          </a:xfrm>
          <a:prstGeom prst="rect">
            <a:avLst/>
          </a:prstGeom>
          <a:solidFill>
            <a:srgbClr val="0891B2"/>
          </a:solidFill>
          <a:ln/>
        </p:spPr>
        <p:txBody>
          <a:bodyPr/>
          <a:lstStyle/>
          <a:p>
            <a:endParaRPr lang="en-US"/>
          </a:p>
        </p:txBody>
      </p:sp>
      <p:sp>
        <p:nvSpPr>
          <p:cNvPr id="39" name="Text 37"/>
          <p:cNvSpPr/>
          <p:nvPr/>
        </p:nvSpPr>
        <p:spPr>
          <a:xfrm>
            <a:off x="5303520" y="4572000"/>
            <a:ext cx="1645920" cy="292608"/>
          </a:xfrm>
          <a:prstGeom prst="rect">
            <a:avLst/>
          </a:prstGeom>
          <a:noFill/>
          <a:ln/>
        </p:spPr>
        <p:txBody>
          <a:bodyPr wrap="square" lIns="0" tIns="0" rIns="0" bIns="0" rtlCol="0" anchor="ctr"/>
          <a:lstStyle/>
          <a:p>
            <a:pPr marL="0" indent="0">
              <a:buNone/>
            </a:pPr>
            <a:r>
              <a:rPr lang="en-US" sz="1200" b="1" dirty="0">
                <a:solidFill>
                  <a:srgbClr val="111827"/>
                </a:solidFill>
                <a:latin typeface="Calibri" pitchFamily="34" charset="0"/>
                <a:ea typeface="Calibri" pitchFamily="34" charset="-122"/>
                <a:cs typeface="Calibri" pitchFamily="34" charset="-120"/>
              </a:rPr>
              <a:t>Bankruptcy orders</a:t>
            </a:r>
            <a:endParaRPr lang="en-US" sz="1200" dirty="0"/>
          </a:p>
        </p:txBody>
      </p:sp>
      <p:sp>
        <p:nvSpPr>
          <p:cNvPr id="40" name="Text 38"/>
          <p:cNvSpPr/>
          <p:nvPr/>
        </p:nvSpPr>
        <p:spPr>
          <a:xfrm>
            <a:off x="5029200" y="2651760"/>
            <a:ext cx="3657600" cy="274320"/>
          </a:xfrm>
          <a:prstGeom prst="rect">
            <a:avLst/>
          </a:prstGeom>
          <a:noFill/>
          <a:ln/>
        </p:spPr>
        <p:txBody>
          <a:bodyPr wrap="square" lIns="0" tIns="0" rIns="0" bIns="0" rtlCol="0" anchor="ctr"/>
          <a:lstStyle/>
          <a:p>
            <a:pPr marL="0" indent="0">
              <a:buNone/>
            </a:pPr>
            <a:r>
              <a:rPr lang="en-US" sz="1000" i="1" dirty="0">
                <a:solidFill>
                  <a:srgbClr val="6B7280"/>
                </a:solidFill>
                <a:latin typeface="Calibri" pitchFamily="34" charset="0"/>
                <a:ea typeface="Calibri" pitchFamily="34" charset="-122"/>
                <a:cs typeface="Calibri" pitchFamily="34" charset="-120"/>
              </a:rPr>
              <a:t>Each type has different calculation rules, priority ordering, and payment channels.</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100" b="1" kern="0" spc="300" dirty="0">
                <a:solidFill>
                  <a:srgbClr val="0891B2"/>
                </a:solidFill>
                <a:latin typeface="Calibri" pitchFamily="34" charset="0"/>
                <a:ea typeface="Calibri" pitchFamily="34" charset="-122"/>
                <a:cs typeface="Calibri" pitchFamily="34" charset="-120"/>
              </a:rPr>
              <a:t>THE PROBLEM</a:t>
            </a:r>
            <a:endParaRPr lang="en-US" sz="1100" dirty="0"/>
          </a:p>
        </p:txBody>
      </p:sp>
      <p:sp>
        <p:nvSpPr>
          <p:cNvPr id="4" name="Text 2"/>
          <p:cNvSpPr/>
          <p:nvPr/>
        </p:nvSpPr>
        <p:spPr>
          <a:xfrm>
            <a:off x="731520" y="731520"/>
            <a:ext cx="7680960" cy="640080"/>
          </a:xfrm>
          <a:prstGeom prst="rect">
            <a:avLst/>
          </a:prstGeom>
          <a:noFill/>
          <a:ln/>
        </p:spPr>
        <p:txBody>
          <a:bodyPr wrap="square" lIns="0" tIns="0" rIns="0" bIns="0" rtlCol="0" anchor="ctr"/>
          <a:lstStyle/>
          <a:p>
            <a:pPr marL="0" indent="0">
              <a:buNone/>
            </a:pPr>
            <a:r>
              <a:rPr lang="en-US" sz="3000" b="1" dirty="0">
                <a:solidFill>
                  <a:srgbClr val="111827"/>
                </a:solidFill>
                <a:latin typeface="Georgia" pitchFamily="34" charset="0"/>
                <a:ea typeface="Georgia" pitchFamily="34" charset="-122"/>
                <a:cs typeface="Georgia" pitchFamily="34" charset="-120"/>
              </a:rPr>
              <a:t>A Burden Nobody Asked For</a:t>
            </a:r>
            <a:endParaRPr lang="en-US" sz="3000" dirty="0"/>
          </a:p>
        </p:txBody>
      </p:sp>
      <p:sp>
        <p:nvSpPr>
          <p:cNvPr id="5" name="Text 3"/>
          <p:cNvSpPr/>
          <p:nvPr/>
        </p:nvSpPr>
        <p:spPr>
          <a:xfrm>
            <a:off x="731520" y="1554480"/>
            <a:ext cx="4389120" cy="1280160"/>
          </a:xfrm>
          <a:prstGeom prst="rect">
            <a:avLst/>
          </a:prstGeom>
          <a:noFill/>
          <a:ln/>
        </p:spPr>
        <p:txBody>
          <a:bodyPr wrap="square" lIns="0" tIns="0" rIns="0" bIns="0" rtlCol="0" anchor="ctr"/>
          <a:lstStyle/>
          <a:p>
            <a:pPr marL="0" indent="0">
              <a:lnSpc>
                <a:spcPct val="140000"/>
              </a:lnSpc>
              <a:buNone/>
            </a:pPr>
            <a:r>
              <a:rPr lang="en-US" sz="1400" dirty="0">
                <a:solidFill>
                  <a:srgbClr val="374151"/>
                </a:solidFill>
                <a:latin typeface="Calibri" pitchFamily="34" charset="0"/>
                <a:ea typeface="Calibri" pitchFamily="34" charset="-122"/>
                <a:cs typeface="Calibri" pitchFamily="34" charset="-120"/>
              </a:rPr>
              <a:t>When an order arrives, the employer is immediately responsible for getting the right amount to the right place, on the right schedule. They didn't create the debt, but they're the ones who have to deal with it.</a:t>
            </a:r>
            <a:endParaRPr lang="en-US" sz="1400" dirty="0"/>
          </a:p>
        </p:txBody>
      </p:sp>
      <p:sp>
        <p:nvSpPr>
          <p:cNvPr id="6" name="Text 4"/>
          <p:cNvSpPr/>
          <p:nvPr/>
        </p:nvSpPr>
        <p:spPr>
          <a:xfrm>
            <a:off x="731520" y="2834640"/>
            <a:ext cx="4389120" cy="822960"/>
          </a:xfrm>
          <a:prstGeom prst="rect">
            <a:avLst/>
          </a:prstGeom>
          <a:noFill/>
          <a:ln/>
        </p:spPr>
        <p:txBody>
          <a:bodyPr wrap="square" lIns="0" tIns="0" rIns="0" bIns="0" rtlCol="0" anchor="ctr"/>
          <a:lstStyle/>
          <a:p>
            <a:pPr marL="0" indent="0">
              <a:lnSpc>
                <a:spcPct val="140000"/>
              </a:lnSpc>
              <a:buNone/>
            </a:pPr>
            <a:r>
              <a:rPr lang="en-US" sz="1400" b="1" dirty="0">
                <a:solidFill>
                  <a:srgbClr val="0991B3"/>
                </a:solidFill>
                <a:latin typeface="Calibri" pitchFamily="34" charset="0"/>
                <a:ea typeface="Calibri" pitchFamily="34" charset="-122"/>
                <a:cs typeface="Calibri" pitchFamily="34" charset="-120"/>
              </a:rPr>
              <a:t>If they get any of it wrong, they're on the hook for the full judgment plus fines, interest, and attorney's fees.</a:t>
            </a:r>
            <a:endParaRPr lang="en-US" sz="1400" dirty="0">
              <a:solidFill>
                <a:srgbClr val="0991B3"/>
              </a:solidFill>
            </a:endParaRPr>
          </a:p>
        </p:txBody>
      </p:sp>
      <p:sp>
        <p:nvSpPr>
          <p:cNvPr id="7" name="Shape 5"/>
          <p:cNvSpPr/>
          <p:nvPr/>
        </p:nvSpPr>
        <p:spPr>
          <a:xfrm>
            <a:off x="5669280" y="1600200"/>
            <a:ext cx="365760" cy="365760"/>
          </a:xfrm>
          <a:prstGeom prst="ellipse">
            <a:avLst/>
          </a:prstGeom>
          <a:solidFill>
            <a:srgbClr val="0891B2"/>
          </a:solidFill>
          <a:ln/>
        </p:spPr>
        <p:txBody>
          <a:bodyPr/>
          <a:lstStyle/>
          <a:p>
            <a:endParaRPr lang="en-US"/>
          </a:p>
        </p:txBody>
      </p:sp>
      <p:pic>
        <p:nvPicPr>
          <p:cNvPr id="8" name="Image 0" descr="preencoded.png"/>
          <p:cNvPicPr>
            <a:picLocks noChangeAspect="1"/>
          </p:cNvPicPr>
          <p:nvPr/>
        </p:nvPicPr>
        <p:blipFill>
          <a:blip r:embed="rId3"/>
          <a:stretch>
            <a:fillRect/>
          </a:stretch>
        </p:blipFill>
        <p:spPr>
          <a:xfrm>
            <a:off x="5733288" y="1664208"/>
            <a:ext cx="237744" cy="237744"/>
          </a:xfrm>
          <a:prstGeom prst="rect">
            <a:avLst/>
          </a:prstGeom>
        </p:spPr>
      </p:pic>
      <p:sp>
        <p:nvSpPr>
          <p:cNvPr id="9" name="Text 6"/>
          <p:cNvSpPr/>
          <p:nvPr/>
        </p:nvSpPr>
        <p:spPr>
          <a:xfrm>
            <a:off x="6217920" y="1554480"/>
            <a:ext cx="2377440" cy="502920"/>
          </a:xfrm>
          <a:prstGeom prst="rect">
            <a:avLst/>
          </a:prstGeom>
          <a:noFill/>
          <a:ln/>
        </p:spPr>
        <p:txBody>
          <a:bodyPr wrap="square" lIns="0" tIns="0" rIns="0" bIns="0" rtlCol="0" anchor="ctr"/>
          <a:lstStyle/>
          <a:p>
            <a:pPr marL="0" indent="0">
              <a:lnSpc>
                <a:spcPct val="120000"/>
              </a:lnSpc>
              <a:buNone/>
            </a:pPr>
            <a:r>
              <a:rPr lang="en-US" sz="1100" dirty="0">
                <a:solidFill>
                  <a:srgbClr val="374151"/>
                </a:solidFill>
                <a:latin typeface="Calibri" pitchFamily="34" charset="0"/>
                <a:ea typeface="Calibri" pitchFamily="34" charset="-122"/>
                <a:cs typeface="Calibri" pitchFamily="34" charset="-120"/>
              </a:rPr>
              <a:t>Orders arrive by process server or sheriff on paper</a:t>
            </a:r>
            <a:endParaRPr lang="en-US" sz="1100" dirty="0"/>
          </a:p>
        </p:txBody>
      </p:sp>
      <p:sp>
        <p:nvSpPr>
          <p:cNvPr id="10" name="Shape 7"/>
          <p:cNvSpPr/>
          <p:nvPr/>
        </p:nvSpPr>
        <p:spPr>
          <a:xfrm>
            <a:off x="5669280" y="2377440"/>
            <a:ext cx="365760" cy="365760"/>
          </a:xfrm>
          <a:prstGeom prst="ellipse">
            <a:avLst/>
          </a:prstGeom>
          <a:solidFill>
            <a:srgbClr val="0891B2"/>
          </a:solidFill>
          <a:ln/>
        </p:spPr>
        <p:txBody>
          <a:bodyPr/>
          <a:lstStyle/>
          <a:p>
            <a:endParaRPr lang="en-US"/>
          </a:p>
        </p:txBody>
      </p:sp>
      <p:pic>
        <p:nvPicPr>
          <p:cNvPr id="11" name="Image 1" descr="preencoded.png"/>
          <p:cNvPicPr>
            <a:picLocks noChangeAspect="1"/>
          </p:cNvPicPr>
          <p:nvPr/>
        </p:nvPicPr>
        <p:blipFill>
          <a:blip r:embed="rId4"/>
          <a:stretch>
            <a:fillRect/>
          </a:stretch>
        </p:blipFill>
        <p:spPr>
          <a:xfrm>
            <a:off x="5733288" y="2441448"/>
            <a:ext cx="237744" cy="237744"/>
          </a:xfrm>
          <a:prstGeom prst="rect">
            <a:avLst/>
          </a:prstGeom>
        </p:spPr>
      </p:pic>
      <p:sp>
        <p:nvSpPr>
          <p:cNvPr id="12" name="Text 8"/>
          <p:cNvSpPr/>
          <p:nvPr/>
        </p:nvSpPr>
        <p:spPr>
          <a:xfrm>
            <a:off x="6217920" y="2331720"/>
            <a:ext cx="2377440" cy="502920"/>
          </a:xfrm>
          <a:prstGeom prst="rect">
            <a:avLst/>
          </a:prstGeom>
          <a:noFill/>
          <a:ln/>
        </p:spPr>
        <p:txBody>
          <a:bodyPr wrap="square" lIns="0" tIns="0" rIns="0" bIns="0" rtlCol="0" anchor="ctr"/>
          <a:lstStyle/>
          <a:p>
            <a:pPr marL="0" indent="0">
              <a:lnSpc>
                <a:spcPct val="120000"/>
              </a:lnSpc>
              <a:buNone/>
            </a:pPr>
            <a:r>
              <a:rPr lang="en-US" sz="1100" dirty="0">
                <a:solidFill>
                  <a:srgbClr val="374151"/>
                </a:solidFill>
                <a:latin typeface="Calibri" pitchFamily="34" charset="0"/>
                <a:ea typeface="Calibri" pitchFamily="34" charset="-122"/>
                <a:cs typeface="Calibri" pitchFamily="34" charset="-120"/>
              </a:rPr>
              <a:t>50–60% of orders are confusing to interpret</a:t>
            </a:r>
            <a:endParaRPr lang="en-US" sz="1100" dirty="0"/>
          </a:p>
        </p:txBody>
      </p:sp>
      <p:sp>
        <p:nvSpPr>
          <p:cNvPr id="13" name="Shape 9"/>
          <p:cNvSpPr/>
          <p:nvPr/>
        </p:nvSpPr>
        <p:spPr>
          <a:xfrm>
            <a:off x="5669280" y="3154680"/>
            <a:ext cx="365760" cy="365760"/>
          </a:xfrm>
          <a:prstGeom prst="ellipse">
            <a:avLst/>
          </a:prstGeom>
          <a:solidFill>
            <a:srgbClr val="0891B2"/>
          </a:solidFill>
          <a:ln/>
        </p:spPr>
        <p:txBody>
          <a:bodyPr/>
          <a:lstStyle/>
          <a:p>
            <a:endParaRPr lang="en-US"/>
          </a:p>
        </p:txBody>
      </p:sp>
      <p:sp>
        <p:nvSpPr>
          <p:cNvPr id="15" name="Text 10"/>
          <p:cNvSpPr/>
          <p:nvPr/>
        </p:nvSpPr>
        <p:spPr>
          <a:xfrm>
            <a:off x="6217920" y="3108960"/>
            <a:ext cx="2377440" cy="502920"/>
          </a:xfrm>
          <a:prstGeom prst="rect">
            <a:avLst/>
          </a:prstGeom>
          <a:noFill/>
          <a:ln/>
        </p:spPr>
        <p:txBody>
          <a:bodyPr wrap="square" lIns="0" tIns="0" rIns="0" bIns="0" rtlCol="0" anchor="ctr"/>
          <a:lstStyle/>
          <a:p>
            <a:pPr marL="0" indent="0">
              <a:lnSpc>
                <a:spcPct val="120000"/>
              </a:lnSpc>
              <a:buNone/>
            </a:pPr>
            <a:r>
              <a:rPr lang="en-US" sz="1100" dirty="0">
                <a:solidFill>
                  <a:srgbClr val="374151"/>
                </a:solidFill>
                <a:latin typeface="Calibri" pitchFamily="34" charset="0"/>
                <a:ea typeface="Calibri" pitchFamily="34" charset="-122"/>
                <a:cs typeface="Calibri" pitchFamily="34" charset="-120"/>
              </a:rPr>
              <a:t>Employer is accountable from the moment the order arrives</a:t>
            </a:r>
          </a:p>
        </p:txBody>
      </p:sp>
      <p:sp>
        <p:nvSpPr>
          <p:cNvPr id="16" name="Shape 11"/>
          <p:cNvSpPr/>
          <p:nvPr/>
        </p:nvSpPr>
        <p:spPr>
          <a:xfrm>
            <a:off x="5669280" y="3931920"/>
            <a:ext cx="365760" cy="365760"/>
          </a:xfrm>
          <a:prstGeom prst="ellipse">
            <a:avLst/>
          </a:prstGeom>
          <a:solidFill>
            <a:srgbClr val="0891B2"/>
          </a:solidFill>
          <a:ln/>
        </p:spPr>
        <p:txBody>
          <a:bodyPr/>
          <a:lstStyle/>
          <a:p>
            <a:endParaRPr lang="en-US"/>
          </a:p>
        </p:txBody>
      </p:sp>
      <p:pic>
        <p:nvPicPr>
          <p:cNvPr id="17" name="Image 3" descr="preencoded.png"/>
          <p:cNvPicPr>
            <a:picLocks noChangeAspect="1"/>
          </p:cNvPicPr>
          <p:nvPr/>
        </p:nvPicPr>
        <p:blipFill>
          <a:blip r:embed="rId5"/>
          <a:stretch>
            <a:fillRect/>
          </a:stretch>
        </p:blipFill>
        <p:spPr>
          <a:xfrm>
            <a:off x="5733288" y="3995928"/>
            <a:ext cx="237744" cy="237744"/>
          </a:xfrm>
          <a:prstGeom prst="rect">
            <a:avLst/>
          </a:prstGeom>
        </p:spPr>
      </p:pic>
      <p:sp>
        <p:nvSpPr>
          <p:cNvPr id="18" name="Text 12"/>
          <p:cNvSpPr/>
          <p:nvPr/>
        </p:nvSpPr>
        <p:spPr>
          <a:xfrm>
            <a:off x="6217920" y="3886200"/>
            <a:ext cx="2377440" cy="502920"/>
          </a:xfrm>
          <a:prstGeom prst="rect">
            <a:avLst/>
          </a:prstGeom>
          <a:noFill/>
          <a:ln/>
        </p:spPr>
        <p:txBody>
          <a:bodyPr wrap="square" lIns="0" tIns="0" rIns="0" bIns="0" rtlCol="0" anchor="ctr"/>
          <a:lstStyle/>
          <a:p>
            <a:pPr marL="0" indent="0">
              <a:lnSpc>
                <a:spcPct val="120000"/>
              </a:lnSpc>
              <a:buNone/>
            </a:pPr>
            <a:r>
              <a:rPr lang="en-US" sz="1100" dirty="0">
                <a:solidFill>
                  <a:srgbClr val="374151"/>
                </a:solidFill>
                <a:latin typeface="Calibri" pitchFamily="34" charset="0"/>
                <a:ea typeface="Calibri" pitchFamily="34" charset="-122"/>
                <a:cs typeface="Calibri" pitchFamily="34" charset="-120"/>
              </a:rPr>
              <a:t>Employer may appear in court if judgment unsatisfied</a:t>
            </a:r>
            <a:endParaRPr lang="en-US" sz="1100" dirty="0"/>
          </a:p>
        </p:txBody>
      </p:sp>
      <p:pic>
        <p:nvPicPr>
          <p:cNvPr id="19" name="Image 1" descr="preencoded.png">
            <a:extLst>
              <a:ext uri="{FF2B5EF4-FFF2-40B4-BE49-F238E27FC236}">
                <a16:creationId xmlns:a16="http://schemas.microsoft.com/office/drawing/2014/main" id="{8F00D329-CA44-5EB3-E960-360DBBB62050}"/>
              </a:ext>
            </a:extLst>
          </p:cNvPr>
          <p:cNvPicPr>
            <a:picLocks noChangeAspect="1"/>
          </p:cNvPicPr>
          <p:nvPr/>
        </p:nvPicPr>
        <p:blipFill>
          <a:blip r:embed="rId6"/>
          <a:stretch>
            <a:fillRect/>
          </a:stretch>
        </p:blipFill>
        <p:spPr>
          <a:xfrm>
            <a:off x="5733288" y="3218688"/>
            <a:ext cx="237744" cy="237744"/>
          </a:xfrm>
          <a:prstGeom prst="rect">
            <a:avLst/>
          </a:prstGeom>
        </p:spPr>
      </p:pic>
    </p:spTree>
    <p:extLst>
      <p:ext uri="{BB962C8B-B14F-4D97-AF65-F5344CB8AC3E}">
        <p14:creationId xmlns:p14="http://schemas.microsoft.com/office/powerpoint/2010/main" val="1722832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A2640"/>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100" b="1" kern="0" spc="300" dirty="0">
                <a:solidFill>
                  <a:srgbClr val="22D3EE"/>
                </a:solidFill>
                <a:latin typeface="Calibri" pitchFamily="34" charset="0"/>
                <a:ea typeface="Calibri" pitchFamily="34" charset="-122"/>
                <a:cs typeface="Calibri" pitchFamily="34" charset="-120"/>
              </a:rPr>
              <a:t>BY THE NUMBERS</a:t>
            </a:r>
            <a:endParaRPr lang="en-US" sz="1100" dirty="0"/>
          </a:p>
        </p:txBody>
      </p:sp>
      <p:sp>
        <p:nvSpPr>
          <p:cNvPr id="4" name="Text 2"/>
          <p:cNvSpPr/>
          <p:nvPr/>
        </p:nvSpPr>
        <p:spPr>
          <a:xfrm>
            <a:off x="731520" y="731520"/>
            <a:ext cx="7680960" cy="640080"/>
          </a:xfrm>
          <a:prstGeom prst="rect">
            <a:avLst/>
          </a:prstGeom>
          <a:noFill/>
          <a:ln/>
        </p:spPr>
        <p:txBody>
          <a:bodyPr wrap="square" lIns="0" tIns="0" rIns="0" bIns="0"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The Scale of the Problem</a:t>
            </a:r>
            <a:endParaRPr lang="en-US" sz="3000" dirty="0"/>
          </a:p>
        </p:txBody>
      </p:sp>
      <p:sp>
        <p:nvSpPr>
          <p:cNvPr id="5" name="Shape 3"/>
          <p:cNvSpPr/>
          <p:nvPr/>
        </p:nvSpPr>
        <p:spPr>
          <a:xfrm>
            <a:off x="731520" y="1645920"/>
            <a:ext cx="2468880" cy="1280160"/>
          </a:xfrm>
          <a:prstGeom prst="rect">
            <a:avLst/>
          </a:prstGeom>
          <a:solidFill>
            <a:srgbClr val="243044"/>
          </a:solidFill>
          <a:ln/>
        </p:spPr>
        <p:txBody>
          <a:bodyPr/>
          <a:lstStyle/>
          <a:p>
            <a:endParaRPr lang="en-US"/>
          </a:p>
        </p:txBody>
      </p:sp>
      <p:sp>
        <p:nvSpPr>
          <p:cNvPr id="6" name="Text 4"/>
          <p:cNvSpPr/>
          <p:nvPr/>
        </p:nvSpPr>
        <p:spPr>
          <a:xfrm>
            <a:off x="914400" y="1737360"/>
            <a:ext cx="2103120" cy="502920"/>
          </a:xfrm>
          <a:prstGeom prst="rect">
            <a:avLst/>
          </a:prstGeom>
          <a:noFill/>
          <a:ln/>
        </p:spPr>
        <p:txBody>
          <a:bodyPr wrap="square" lIns="0" tIns="0" rIns="0" bIns="0" rtlCol="0" anchor="ctr"/>
          <a:lstStyle/>
          <a:p>
            <a:r>
              <a:rPr lang="en-US" sz="3200" b="1" dirty="0">
                <a:solidFill>
                  <a:srgbClr val="22D3EE"/>
                </a:solidFill>
                <a:latin typeface="Georgia" pitchFamily="34" charset="0"/>
                <a:ea typeface="Georgia" pitchFamily="34" charset="-122"/>
                <a:cs typeface="Georgia" pitchFamily="34" charset="-120"/>
              </a:rPr>
              <a:t>1 in 14</a:t>
            </a:r>
            <a:endParaRPr lang="en-US" sz="3200" dirty="0"/>
          </a:p>
        </p:txBody>
      </p:sp>
      <p:sp>
        <p:nvSpPr>
          <p:cNvPr id="7" name="Text 5"/>
          <p:cNvSpPr/>
          <p:nvPr/>
        </p:nvSpPr>
        <p:spPr>
          <a:xfrm>
            <a:off x="914400" y="2240280"/>
            <a:ext cx="2103120" cy="411480"/>
          </a:xfrm>
          <a:prstGeom prst="rect">
            <a:avLst/>
          </a:prstGeom>
          <a:noFill/>
          <a:ln/>
        </p:spPr>
        <p:txBody>
          <a:bodyPr wrap="square" lIns="0" tIns="0" rIns="0" bIns="0" rtlCol="0" anchor="ctr"/>
          <a:lstStyle/>
          <a:p>
            <a:pPr>
              <a:lnSpc>
                <a:spcPct val="120000"/>
              </a:lnSpc>
            </a:pPr>
            <a:r>
              <a:rPr lang="en-US" sz="1100" dirty="0">
                <a:solidFill>
                  <a:srgbClr val="D1D5DB"/>
                </a:solidFill>
                <a:latin typeface="Calibri" pitchFamily="34" charset="0"/>
                <a:ea typeface="Calibri" pitchFamily="34" charset="-122"/>
                <a:cs typeface="Calibri" pitchFamily="34" charset="-120"/>
              </a:rPr>
              <a:t>Americans affected</a:t>
            </a:r>
            <a:endParaRPr lang="en-US" sz="1100" dirty="0"/>
          </a:p>
          <a:p>
            <a:pPr>
              <a:lnSpc>
                <a:spcPct val="120000"/>
              </a:lnSpc>
            </a:pPr>
            <a:r>
              <a:rPr lang="en-US" sz="1100" dirty="0">
                <a:solidFill>
                  <a:srgbClr val="D1D5DB"/>
                </a:solidFill>
                <a:latin typeface="Calibri" pitchFamily="34" charset="0"/>
                <a:ea typeface="Calibri" pitchFamily="34" charset="-122"/>
                <a:cs typeface="Calibri" pitchFamily="34" charset="-120"/>
              </a:rPr>
              <a:t>by wage garnishment</a:t>
            </a:r>
            <a:endParaRPr lang="en-US" sz="1100" dirty="0"/>
          </a:p>
        </p:txBody>
      </p:sp>
      <p:sp>
        <p:nvSpPr>
          <p:cNvPr id="8" name="Text 6"/>
          <p:cNvSpPr/>
          <p:nvPr/>
        </p:nvSpPr>
        <p:spPr>
          <a:xfrm>
            <a:off x="914400" y="2670048"/>
            <a:ext cx="2103120" cy="201168"/>
          </a:xfrm>
          <a:prstGeom prst="rect">
            <a:avLst/>
          </a:prstGeom>
          <a:noFill/>
          <a:ln/>
        </p:spPr>
        <p:txBody>
          <a:bodyPr wrap="square" lIns="0" tIns="0" rIns="0" bIns="0" rtlCol="0" anchor="ctr"/>
          <a:lstStyle/>
          <a:p>
            <a:pPr marL="0" indent="0">
              <a:buNone/>
            </a:pPr>
            <a:r>
              <a:rPr lang="en-US" sz="800" i="1" dirty="0">
                <a:solidFill>
                  <a:srgbClr val="0991B3"/>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ADP Research Institute</a:t>
            </a:r>
            <a:endParaRPr lang="en-US" sz="800" dirty="0">
              <a:solidFill>
                <a:srgbClr val="0991B3"/>
              </a:solidFill>
            </a:endParaRPr>
          </a:p>
        </p:txBody>
      </p:sp>
      <p:sp>
        <p:nvSpPr>
          <p:cNvPr id="9" name="Shape 7"/>
          <p:cNvSpPr/>
          <p:nvPr/>
        </p:nvSpPr>
        <p:spPr>
          <a:xfrm>
            <a:off x="3474720" y="1645920"/>
            <a:ext cx="2468880" cy="1280160"/>
          </a:xfrm>
          <a:prstGeom prst="rect">
            <a:avLst/>
          </a:prstGeom>
          <a:solidFill>
            <a:srgbClr val="243044"/>
          </a:solidFill>
          <a:ln/>
        </p:spPr>
        <p:txBody>
          <a:bodyPr/>
          <a:lstStyle/>
          <a:p>
            <a:endParaRPr lang="en-US"/>
          </a:p>
        </p:txBody>
      </p:sp>
      <p:sp>
        <p:nvSpPr>
          <p:cNvPr id="10" name="Text 8"/>
          <p:cNvSpPr/>
          <p:nvPr/>
        </p:nvSpPr>
        <p:spPr>
          <a:xfrm>
            <a:off x="3657600" y="1737360"/>
            <a:ext cx="2103120" cy="502920"/>
          </a:xfrm>
          <a:prstGeom prst="rect">
            <a:avLst/>
          </a:prstGeom>
          <a:noFill/>
          <a:ln/>
        </p:spPr>
        <p:txBody>
          <a:bodyPr wrap="square" lIns="0" tIns="0" rIns="0" bIns="0" rtlCol="0" anchor="ctr"/>
          <a:lstStyle/>
          <a:p>
            <a:pPr marL="0" indent="0">
              <a:buNone/>
            </a:pPr>
            <a:r>
              <a:rPr lang="en-US" sz="3200" b="1" dirty="0">
                <a:solidFill>
                  <a:srgbClr val="22D3EE"/>
                </a:solidFill>
                <a:latin typeface="Georgia" pitchFamily="34" charset="0"/>
                <a:ea typeface="Georgia" pitchFamily="34" charset="-122"/>
                <a:cs typeface="Georgia" pitchFamily="34" charset="-120"/>
              </a:rPr>
              <a:t>600+</a:t>
            </a:r>
            <a:endParaRPr lang="en-US" sz="3200" dirty="0"/>
          </a:p>
        </p:txBody>
      </p:sp>
      <p:sp>
        <p:nvSpPr>
          <p:cNvPr id="11" name="Text 9"/>
          <p:cNvSpPr/>
          <p:nvPr/>
        </p:nvSpPr>
        <p:spPr>
          <a:xfrm>
            <a:off x="3657600" y="2240280"/>
            <a:ext cx="2103120" cy="411480"/>
          </a:xfrm>
          <a:prstGeom prst="rect">
            <a:avLst/>
          </a:prstGeom>
          <a:noFill/>
          <a:ln/>
        </p:spPr>
        <p:txBody>
          <a:bodyPr wrap="square" lIns="0" tIns="0" rIns="0" bIns="0" rtlCol="0" anchor="ctr"/>
          <a:lstStyle/>
          <a:p>
            <a:pPr marL="0" indent="0">
              <a:lnSpc>
                <a:spcPct val="120000"/>
              </a:lnSpc>
              <a:buNone/>
            </a:pPr>
            <a:r>
              <a:rPr lang="en-US" sz="1100" dirty="0">
                <a:solidFill>
                  <a:srgbClr val="D1D5DB"/>
                </a:solidFill>
                <a:latin typeface="Calibri" pitchFamily="34" charset="0"/>
                <a:ea typeface="Calibri" pitchFamily="34" charset="-122"/>
                <a:cs typeface="Calibri" pitchFamily="34" charset="-120"/>
              </a:rPr>
              <a:t>annual regulatory changes</a:t>
            </a:r>
            <a:endParaRPr lang="en-US" sz="1100" dirty="0"/>
          </a:p>
          <a:p>
            <a:pPr marL="0" indent="0">
              <a:lnSpc>
                <a:spcPct val="120000"/>
              </a:lnSpc>
              <a:buNone/>
            </a:pPr>
            <a:r>
              <a:rPr lang="en-US" sz="1100" dirty="0">
                <a:solidFill>
                  <a:srgbClr val="D1D5DB"/>
                </a:solidFill>
                <a:latin typeface="Calibri" pitchFamily="34" charset="0"/>
                <a:ea typeface="Calibri" pitchFamily="34" charset="-122"/>
                <a:cs typeface="Calibri" pitchFamily="34" charset="-120"/>
              </a:rPr>
              <a:t>across states</a:t>
            </a:r>
            <a:endParaRPr lang="en-US" sz="1100" dirty="0"/>
          </a:p>
        </p:txBody>
      </p:sp>
      <p:sp>
        <p:nvSpPr>
          <p:cNvPr id="12" name="Text 10"/>
          <p:cNvSpPr/>
          <p:nvPr/>
        </p:nvSpPr>
        <p:spPr>
          <a:xfrm>
            <a:off x="3657600" y="2670048"/>
            <a:ext cx="2103120" cy="201168"/>
          </a:xfrm>
          <a:prstGeom prst="rect">
            <a:avLst/>
          </a:prstGeom>
          <a:noFill/>
          <a:ln/>
        </p:spPr>
        <p:txBody>
          <a:bodyPr wrap="square" lIns="0" tIns="0" rIns="0" bIns="0" rtlCol="0" anchor="ctr"/>
          <a:lstStyle/>
          <a:p>
            <a:pPr marL="0" indent="0">
              <a:buNone/>
            </a:pPr>
            <a:r>
              <a:rPr lang="en-US" sz="800" i="1" dirty="0">
                <a:solidFill>
                  <a:srgbClr val="0991B3"/>
                </a:solidFill>
                <a:latin typeface="Calibri" pitchFamily="34" charset="0"/>
                <a:ea typeface="Calibri" pitchFamily="34" charset="-122"/>
                <a:cs typeface="Calibri" pitchFamily="34" charset="-120"/>
                <a:hlinkClick r:id="rId4">
                  <a:extLst>
                    <a:ext uri="{A12FA001-AC4F-418D-AE19-62706E023703}">
                      <ahyp:hlinkClr xmlns:ahyp="http://schemas.microsoft.com/office/drawing/2018/hyperlinkcolor" val="tx"/>
                    </a:ext>
                  </a:extLst>
                </a:hlinkClick>
              </a:rPr>
              <a:t>ADP SmartCompliance</a:t>
            </a:r>
            <a:endParaRPr lang="en-US" sz="800" dirty="0">
              <a:solidFill>
                <a:srgbClr val="0991B3"/>
              </a:solidFill>
            </a:endParaRPr>
          </a:p>
        </p:txBody>
      </p:sp>
      <p:sp>
        <p:nvSpPr>
          <p:cNvPr id="13" name="Shape 11"/>
          <p:cNvSpPr/>
          <p:nvPr/>
        </p:nvSpPr>
        <p:spPr>
          <a:xfrm>
            <a:off x="6217920" y="1645920"/>
            <a:ext cx="2468880" cy="1280160"/>
          </a:xfrm>
          <a:prstGeom prst="rect">
            <a:avLst/>
          </a:prstGeom>
          <a:solidFill>
            <a:srgbClr val="243044"/>
          </a:solidFill>
          <a:ln/>
        </p:spPr>
        <p:txBody>
          <a:bodyPr/>
          <a:lstStyle/>
          <a:p>
            <a:endParaRPr lang="en-US"/>
          </a:p>
        </p:txBody>
      </p:sp>
      <p:sp>
        <p:nvSpPr>
          <p:cNvPr id="14" name="Text 12"/>
          <p:cNvSpPr/>
          <p:nvPr/>
        </p:nvSpPr>
        <p:spPr>
          <a:xfrm>
            <a:off x="6400800" y="1737360"/>
            <a:ext cx="2103120" cy="502920"/>
          </a:xfrm>
          <a:prstGeom prst="rect">
            <a:avLst/>
          </a:prstGeom>
          <a:noFill/>
          <a:ln/>
        </p:spPr>
        <p:txBody>
          <a:bodyPr wrap="square" lIns="0" tIns="0" rIns="0" bIns="0" rtlCol="0" anchor="ctr"/>
          <a:lstStyle/>
          <a:p>
            <a:pPr marL="0" indent="0">
              <a:buNone/>
            </a:pPr>
            <a:r>
              <a:rPr lang="en-US" sz="3200" b="1" dirty="0">
                <a:solidFill>
                  <a:srgbClr val="22D3EE"/>
                </a:solidFill>
                <a:latin typeface="Georgia" pitchFamily="34" charset="0"/>
                <a:ea typeface="Georgia" pitchFamily="34" charset="-122"/>
                <a:cs typeface="Georgia" pitchFamily="34" charset="-120"/>
              </a:rPr>
              <a:t>40%+</a:t>
            </a:r>
            <a:endParaRPr lang="en-US" sz="3200" dirty="0"/>
          </a:p>
        </p:txBody>
      </p:sp>
      <p:sp>
        <p:nvSpPr>
          <p:cNvPr id="15" name="Text 13"/>
          <p:cNvSpPr/>
          <p:nvPr/>
        </p:nvSpPr>
        <p:spPr>
          <a:xfrm>
            <a:off x="6400800" y="2240280"/>
            <a:ext cx="2103120" cy="411480"/>
          </a:xfrm>
          <a:prstGeom prst="rect">
            <a:avLst/>
          </a:prstGeom>
          <a:noFill/>
          <a:ln/>
        </p:spPr>
        <p:txBody>
          <a:bodyPr wrap="square" lIns="0" tIns="0" rIns="0" bIns="0" rtlCol="0" anchor="ctr"/>
          <a:lstStyle/>
          <a:p>
            <a:pPr marL="0" indent="0">
              <a:lnSpc>
                <a:spcPct val="120000"/>
              </a:lnSpc>
              <a:buNone/>
            </a:pPr>
            <a:r>
              <a:rPr lang="en-US" sz="1100" dirty="0">
                <a:solidFill>
                  <a:srgbClr val="D1D5DB"/>
                </a:solidFill>
                <a:latin typeface="Calibri" pitchFamily="34" charset="0"/>
                <a:ea typeface="Calibri" pitchFamily="34" charset="-122"/>
                <a:cs typeface="Calibri" pitchFamily="34" charset="-120"/>
              </a:rPr>
              <a:t>of all garnishments are</a:t>
            </a:r>
            <a:endParaRPr lang="en-US" sz="1100" dirty="0"/>
          </a:p>
          <a:p>
            <a:pPr marL="0" indent="0">
              <a:lnSpc>
                <a:spcPct val="120000"/>
              </a:lnSpc>
              <a:buNone/>
            </a:pPr>
            <a:r>
              <a:rPr lang="en-US" sz="1100" dirty="0">
                <a:solidFill>
                  <a:srgbClr val="D1D5DB"/>
                </a:solidFill>
                <a:latin typeface="Calibri" pitchFamily="34" charset="0"/>
                <a:ea typeface="Calibri" pitchFamily="34" charset="-122"/>
                <a:cs typeface="Calibri" pitchFamily="34" charset="-120"/>
              </a:rPr>
              <a:t>for child support</a:t>
            </a:r>
            <a:endParaRPr lang="en-US" sz="1100" dirty="0"/>
          </a:p>
        </p:txBody>
      </p:sp>
      <p:sp>
        <p:nvSpPr>
          <p:cNvPr id="16" name="Text 14"/>
          <p:cNvSpPr/>
          <p:nvPr/>
        </p:nvSpPr>
        <p:spPr>
          <a:xfrm>
            <a:off x="6400800" y="2670048"/>
            <a:ext cx="2103120" cy="201168"/>
          </a:xfrm>
          <a:prstGeom prst="rect">
            <a:avLst/>
          </a:prstGeom>
          <a:noFill/>
          <a:ln/>
        </p:spPr>
        <p:txBody>
          <a:bodyPr wrap="square" lIns="0" tIns="0" rIns="0" bIns="0" rtlCol="0" anchor="ctr"/>
          <a:lstStyle/>
          <a:p>
            <a:pPr marL="0" indent="0">
              <a:buNone/>
            </a:pPr>
            <a:r>
              <a:rPr lang="en-US" sz="800" i="1" dirty="0">
                <a:solidFill>
                  <a:srgbClr val="0991B3"/>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ADP Research Institute</a:t>
            </a:r>
            <a:endParaRPr lang="en-US" sz="800" dirty="0">
              <a:solidFill>
                <a:srgbClr val="0991B3"/>
              </a:solidFill>
            </a:endParaRPr>
          </a:p>
        </p:txBody>
      </p:sp>
      <p:sp>
        <p:nvSpPr>
          <p:cNvPr id="17" name="Shape 15"/>
          <p:cNvSpPr/>
          <p:nvPr/>
        </p:nvSpPr>
        <p:spPr>
          <a:xfrm>
            <a:off x="731520" y="3200400"/>
            <a:ext cx="2468880" cy="1280160"/>
          </a:xfrm>
          <a:prstGeom prst="rect">
            <a:avLst/>
          </a:prstGeom>
          <a:solidFill>
            <a:srgbClr val="243044"/>
          </a:solidFill>
          <a:ln/>
        </p:spPr>
        <p:txBody>
          <a:bodyPr/>
          <a:lstStyle/>
          <a:p>
            <a:endParaRPr lang="en-US"/>
          </a:p>
        </p:txBody>
      </p:sp>
      <p:sp>
        <p:nvSpPr>
          <p:cNvPr id="18" name="Text 16"/>
          <p:cNvSpPr/>
          <p:nvPr/>
        </p:nvSpPr>
        <p:spPr>
          <a:xfrm>
            <a:off x="914400" y="3291840"/>
            <a:ext cx="2103120" cy="502920"/>
          </a:xfrm>
          <a:prstGeom prst="rect">
            <a:avLst/>
          </a:prstGeom>
          <a:noFill/>
          <a:ln/>
        </p:spPr>
        <p:txBody>
          <a:bodyPr wrap="square" lIns="0" tIns="0" rIns="0" bIns="0" rtlCol="0" anchor="ctr"/>
          <a:lstStyle/>
          <a:p>
            <a:pPr marL="0" indent="0">
              <a:buNone/>
            </a:pPr>
            <a:r>
              <a:rPr lang="en-US" sz="3200" b="1" dirty="0">
                <a:solidFill>
                  <a:srgbClr val="22D3EE"/>
                </a:solidFill>
                <a:latin typeface="Georgia" pitchFamily="34" charset="0"/>
                <a:ea typeface="Georgia" pitchFamily="34" charset="-122"/>
                <a:cs typeface="Georgia" pitchFamily="34" charset="-120"/>
              </a:rPr>
              <a:t>5 mo</a:t>
            </a:r>
            <a:endParaRPr lang="en-US" sz="3200" dirty="0"/>
          </a:p>
        </p:txBody>
      </p:sp>
      <p:sp>
        <p:nvSpPr>
          <p:cNvPr id="19" name="Text 17"/>
          <p:cNvSpPr/>
          <p:nvPr/>
        </p:nvSpPr>
        <p:spPr>
          <a:xfrm>
            <a:off x="914400" y="3794760"/>
            <a:ext cx="2103120" cy="411480"/>
          </a:xfrm>
          <a:prstGeom prst="rect">
            <a:avLst/>
          </a:prstGeom>
          <a:noFill/>
          <a:ln/>
        </p:spPr>
        <p:txBody>
          <a:bodyPr wrap="square" lIns="0" tIns="0" rIns="0" bIns="0" rtlCol="0" anchor="ctr"/>
          <a:lstStyle/>
          <a:p>
            <a:pPr marL="0" indent="0">
              <a:lnSpc>
                <a:spcPct val="120000"/>
              </a:lnSpc>
              <a:buNone/>
            </a:pPr>
            <a:r>
              <a:rPr lang="en-US" sz="1100" dirty="0">
                <a:solidFill>
                  <a:srgbClr val="D1D5DB"/>
                </a:solidFill>
                <a:latin typeface="Calibri" pitchFamily="34" charset="0"/>
                <a:ea typeface="Calibri" pitchFamily="34" charset="-122"/>
                <a:cs typeface="Calibri" pitchFamily="34" charset="-120"/>
              </a:rPr>
              <a:t>average garnishment</a:t>
            </a:r>
            <a:endParaRPr lang="en-US" sz="1100" dirty="0"/>
          </a:p>
          <a:p>
            <a:pPr marL="0" indent="0">
              <a:lnSpc>
                <a:spcPct val="120000"/>
              </a:lnSpc>
              <a:buNone/>
            </a:pPr>
            <a:r>
              <a:rPr lang="en-US" sz="1100" dirty="0">
                <a:solidFill>
                  <a:srgbClr val="D1D5DB"/>
                </a:solidFill>
                <a:latin typeface="Calibri" pitchFamily="34" charset="0"/>
                <a:ea typeface="Calibri" pitchFamily="34" charset="-122"/>
                <a:cs typeface="Calibri" pitchFamily="34" charset="-120"/>
              </a:rPr>
              <a:t>duration</a:t>
            </a:r>
            <a:endParaRPr lang="en-US" sz="1100" dirty="0"/>
          </a:p>
        </p:txBody>
      </p:sp>
      <p:sp>
        <p:nvSpPr>
          <p:cNvPr id="20" name="Text 18"/>
          <p:cNvSpPr/>
          <p:nvPr/>
        </p:nvSpPr>
        <p:spPr>
          <a:xfrm>
            <a:off x="914400" y="4224528"/>
            <a:ext cx="2103120" cy="201168"/>
          </a:xfrm>
          <a:prstGeom prst="rect">
            <a:avLst/>
          </a:prstGeom>
          <a:noFill/>
          <a:ln/>
        </p:spPr>
        <p:txBody>
          <a:bodyPr wrap="square" lIns="0" tIns="0" rIns="0" bIns="0" rtlCol="0" anchor="ctr"/>
          <a:lstStyle/>
          <a:p>
            <a:pPr marL="0" indent="0">
              <a:buNone/>
            </a:pPr>
            <a:r>
              <a:rPr lang="en-US" sz="800" i="1" dirty="0">
                <a:solidFill>
                  <a:srgbClr val="0991B3"/>
                </a:solidFill>
                <a:latin typeface="Calibri" pitchFamily="34" charset="0"/>
                <a:ea typeface="Calibri" pitchFamily="34" charset="-122"/>
                <a:cs typeface="Calibri" pitchFamily="34" charset="-120"/>
                <a:hlinkClick r:id="rId5">
                  <a:extLst>
                    <a:ext uri="{A12FA001-AC4F-418D-AE19-62706E023703}">
                      <ahyp:hlinkClr xmlns:ahyp="http://schemas.microsoft.com/office/drawing/2018/hyperlinkcolor" val="tx"/>
                    </a:ext>
                  </a:extLst>
                </a:hlinkClick>
              </a:rPr>
              <a:t>NBER</a:t>
            </a:r>
            <a:endParaRPr lang="en-US" sz="800" dirty="0">
              <a:solidFill>
                <a:srgbClr val="0991B3"/>
              </a:solidFill>
            </a:endParaRPr>
          </a:p>
        </p:txBody>
      </p:sp>
      <p:sp>
        <p:nvSpPr>
          <p:cNvPr id="21" name="Shape 19"/>
          <p:cNvSpPr/>
          <p:nvPr/>
        </p:nvSpPr>
        <p:spPr>
          <a:xfrm>
            <a:off x="3474720" y="3200400"/>
            <a:ext cx="2468880" cy="1280160"/>
          </a:xfrm>
          <a:prstGeom prst="rect">
            <a:avLst/>
          </a:prstGeom>
          <a:solidFill>
            <a:srgbClr val="243044"/>
          </a:solidFill>
          <a:ln/>
        </p:spPr>
        <p:txBody>
          <a:bodyPr/>
          <a:lstStyle/>
          <a:p>
            <a:endParaRPr lang="en-US"/>
          </a:p>
        </p:txBody>
      </p:sp>
      <p:sp>
        <p:nvSpPr>
          <p:cNvPr id="22" name="Text 20"/>
          <p:cNvSpPr/>
          <p:nvPr/>
        </p:nvSpPr>
        <p:spPr>
          <a:xfrm>
            <a:off x="3657600" y="3291840"/>
            <a:ext cx="2103120" cy="502920"/>
          </a:xfrm>
          <a:prstGeom prst="rect">
            <a:avLst/>
          </a:prstGeom>
          <a:noFill/>
          <a:ln/>
        </p:spPr>
        <p:txBody>
          <a:bodyPr wrap="square" lIns="0" tIns="0" rIns="0" bIns="0" rtlCol="0" anchor="ctr"/>
          <a:lstStyle/>
          <a:p>
            <a:pPr marL="0" indent="0">
              <a:buNone/>
            </a:pPr>
            <a:r>
              <a:rPr lang="en-US" sz="3200" b="1" dirty="0">
                <a:solidFill>
                  <a:srgbClr val="22D3EE"/>
                </a:solidFill>
                <a:latin typeface="Georgia" pitchFamily="34" charset="0"/>
                <a:ea typeface="Georgia" pitchFamily="34" charset="-122"/>
                <a:cs typeface="Georgia" pitchFamily="34" charset="-120"/>
              </a:rPr>
              <a:t>~11%</a:t>
            </a:r>
            <a:endParaRPr lang="en-US" sz="3200" dirty="0"/>
          </a:p>
        </p:txBody>
      </p:sp>
      <p:sp>
        <p:nvSpPr>
          <p:cNvPr id="23" name="Text 21"/>
          <p:cNvSpPr/>
          <p:nvPr/>
        </p:nvSpPr>
        <p:spPr>
          <a:xfrm>
            <a:off x="3657600" y="3794760"/>
            <a:ext cx="2103120" cy="411480"/>
          </a:xfrm>
          <a:prstGeom prst="rect">
            <a:avLst/>
          </a:prstGeom>
          <a:noFill/>
          <a:ln/>
        </p:spPr>
        <p:txBody>
          <a:bodyPr wrap="square" lIns="0" tIns="0" rIns="0" bIns="0" rtlCol="0" anchor="ctr"/>
          <a:lstStyle/>
          <a:p>
            <a:pPr marL="0" indent="0">
              <a:lnSpc>
                <a:spcPct val="120000"/>
              </a:lnSpc>
              <a:buNone/>
            </a:pPr>
            <a:r>
              <a:rPr lang="en-US" sz="1100" dirty="0">
                <a:solidFill>
                  <a:srgbClr val="D1D5DB"/>
                </a:solidFill>
                <a:latin typeface="Calibri" pitchFamily="34" charset="0"/>
                <a:ea typeface="Calibri" pitchFamily="34" charset="-122"/>
                <a:cs typeface="Calibri" pitchFamily="34" charset="-120"/>
              </a:rPr>
              <a:t>of gross earnings</a:t>
            </a:r>
            <a:endParaRPr lang="en-US" sz="1100" dirty="0"/>
          </a:p>
          <a:p>
            <a:pPr marL="0" indent="0">
              <a:lnSpc>
                <a:spcPct val="120000"/>
              </a:lnSpc>
              <a:buNone/>
            </a:pPr>
            <a:r>
              <a:rPr lang="en-US" sz="1100" dirty="0">
                <a:solidFill>
                  <a:srgbClr val="D1D5DB"/>
                </a:solidFill>
                <a:latin typeface="Calibri" pitchFamily="34" charset="0"/>
                <a:ea typeface="Calibri" pitchFamily="34" charset="-122"/>
                <a:cs typeface="Calibri" pitchFamily="34" charset="-120"/>
              </a:rPr>
              <a:t>remitted per order</a:t>
            </a:r>
            <a:endParaRPr lang="en-US" sz="1100" dirty="0"/>
          </a:p>
        </p:txBody>
      </p:sp>
      <p:sp>
        <p:nvSpPr>
          <p:cNvPr id="24" name="Text 22"/>
          <p:cNvSpPr/>
          <p:nvPr/>
        </p:nvSpPr>
        <p:spPr>
          <a:xfrm>
            <a:off x="3657600" y="4224528"/>
            <a:ext cx="2103120" cy="201168"/>
          </a:xfrm>
          <a:prstGeom prst="rect">
            <a:avLst/>
          </a:prstGeom>
          <a:noFill/>
          <a:ln/>
        </p:spPr>
        <p:txBody>
          <a:bodyPr wrap="square" lIns="0" tIns="0" rIns="0" bIns="0" rtlCol="0" anchor="ctr"/>
          <a:lstStyle/>
          <a:p>
            <a:pPr marL="0" indent="0">
              <a:buNone/>
            </a:pPr>
            <a:r>
              <a:rPr lang="en-US" sz="800" i="1" dirty="0">
                <a:solidFill>
                  <a:srgbClr val="0991B3"/>
                </a:solidFill>
                <a:latin typeface="Calibri" pitchFamily="34" charset="0"/>
                <a:ea typeface="Calibri" pitchFamily="34" charset="-122"/>
                <a:cs typeface="Calibri" pitchFamily="34" charset="-120"/>
                <a:hlinkClick r:id="rId5">
                  <a:extLst>
                    <a:ext uri="{A12FA001-AC4F-418D-AE19-62706E023703}">
                      <ahyp:hlinkClr xmlns:ahyp="http://schemas.microsoft.com/office/drawing/2018/hyperlinkcolor" val="tx"/>
                    </a:ext>
                  </a:extLst>
                </a:hlinkClick>
              </a:rPr>
              <a:t>NBER</a:t>
            </a:r>
            <a:endParaRPr lang="en-US" sz="800" dirty="0">
              <a:solidFill>
                <a:srgbClr val="0991B3"/>
              </a:solidFill>
            </a:endParaRPr>
          </a:p>
        </p:txBody>
      </p:sp>
      <p:sp>
        <p:nvSpPr>
          <p:cNvPr id="25" name="Shape 23"/>
          <p:cNvSpPr/>
          <p:nvPr/>
        </p:nvSpPr>
        <p:spPr>
          <a:xfrm>
            <a:off x="6217920" y="3200400"/>
            <a:ext cx="2468880" cy="1280160"/>
          </a:xfrm>
          <a:prstGeom prst="rect">
            <a:avLst/>
          </a:prstGeom>
          <a:solidFill>
            <a:srgbClr val="243044"/>
          </a:solidFill>
          <a:ln/>
        </p:spPr>
        <p:txBody>
          <a:bodyPr/>
          <a:lstStyle/>
          <a:p>
            <a:endParaRPr lang="en-US"/>
          </a:p>
        </p:txBody>
      </p:sp>
      <p:sp>
        <p:nvSpPr>
          <p:cNvPr id="26" name="Text 24"/>
          <p:cNvSpPr/>
          <p:nvPr/>
        </p:nvSpPr>
        <p:spPr>
          <a:xfrm>
            <a:off x="6400800" y="3291840"/>
            <a:ext cx="2103120" cy="502920"/>
          </a:xfrm>
          <a:prstGeom prst="rect">
            <a:avLst/>
          </a:prstGeom>
          <a:noFill/>
          <a:ln/>
        </p:spPr>
        <p:txBody>
          <a:bodyPr wrap="square" lIns="0" tIns="0" rIns="0" bIns="0" rtlCol="0" anchor="ctr"/>
          <a:lstStyle/>
          <a:p>
            <a:pPr marL="0" indent="0">
              <a:buNone/>
            </a:pPr>
            <a:r>
              <a:rPr lang="en-US" sz="3200" b="1" dirty="0">
                <a:solidFill>
                  <a:srgbClr val="22D3EE"/>
                </a:solidFill>
                <a:latin typeface="Georgia" pitchFamily="34" charset="0"/>
                <a:ea typeface="Georgia" pitchFamily="34" charset="-122"/>
                <a:cs typeface="Georgia" pitchFamily="34" charset="-120"/>
              </a:rPr>
              <a:t>20 mins</a:t>
            </a:r>
            <a:endParaRPr lang="en-US" sz="3200" dirty="0"/>
          </a:p>
        </p:txBody>
      </p:sp>
      <p:sp>
        <p:nvSpPr>
          <p:cNvPr id="27" name="Text 25"/>
          <p:cNvSpPr/>
          <p:nvPr/>
        </p:nvSpPr>
        <p:spPr>
          <a:xfrm>
            <a:off x="6400800" y="3794760"/>
            <a:ext cx="2103120" cy="411480"/>
          </a:xfrm>
          <a:prstGeom prst="rect">
            <a:avLst/>
          </a:prstGeom>
          <a:noFill/>
          <a:ln/>
        </p:spPr>
        <p:txBody>
          <a:bodyPr wrap="square" lIns="0" tIns="0" rIns="0" bIns="0" rtlCol="0" anchor="ctr"/>
          <a:lstStyle/>
          <a:p>
            <a:pPr marL="0" indent="0">
              <a:lnSpc>
                <a:spcPct val="120000"/>
              </a:lnSpc>
              <a:buNone/>
            </a:pPr>
            <a:r>
              <a:rPr lang="en-US" sz="1100" dirty="0">
                <a:solidFill>
                  <a:srgbClr val="D1D5DB"/>
                </a:solidFill>
                <a:latin typeface="Calibri" pitchFamily="34" charset="0"/>
                <a:ea typeface="Calibri" pitchFamily="34" charset="-122"/>
                <a:cs typeface="Calibri" pitchFamily="34" charset="-120"/>
              </a:rPr>
              <a:t>per garnishment entry,</a:t>
            </a:r>
            <a:endParaRPr lang="en-US" sz="1100" dirty="0"/>
          </a:p>
          <a:p>
            <a:pPr marL="0" indent="0">
              <a:lnSpc>
                <a:spcPct val="120000"/>
              </a:lnSpc>
              <a:buNone/>
            </a:pPr>
            <a:r>
              <a:rPr lang="en-US" sz="1100" dirty="0">
                <a:solidFill>
                  <a:srgbClr val="D1D5DB"/>
                </a:solidFill>
                <a:latin typeface="Calibri" pitchFamily="34" charset="0"/>
                <a:ea typeface="Calibri" pitchFamily="34" charset="-122"/>
                <a:cs typeface="Calibri" pitchFamily="34" charset="-120"/>
              </a:rPr>
              <a:t>update, or closure</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100" b="1" kern="0" spc="300" dirty="0">
                <a:solidFill>
                  <a:srgbClr val="0891B2"/>
                </a:solidFill>
                <a:latin typeface="Calibri" pitchFamily="34" charset="0"/>
                <a:ea typeface="Calibri" pitchFamily="34" charset="-122"/>
                <a:cs typeface="Calibri" pitchFamily="34" charset="-120"/>
              </a:rPr>
              <a:t>CUSTOMERS</a:t>
            </a:r>
            <a:endParaRPr lang="en-US" sz="1100" dirty="0"/>
          </a:p>
        </p:txBody>
      </p:sp>
      <p:sp>
        <p:nvSpPr>
          <p:cNvPr id="4" name="Text 2"/>
          <p:cNvSpPr/>
          <p:nvPr/>
        </p:nvSpPr>
        <p:spPr>
          <a:xfrm>
            <a:off x="731520" y="731520"/>
            <a:ext cx="7680960" cy="640080"/>
          </a:xfrm>
          <a:prstGeom prst="rect">
            <a:avLst/>
          </a:prstGeom>
          <a:noFill/>
          <a:ln/>
        </p:spPr>
        <p:txBody>
          <a:bodyPr wrap="square" lIns="0" tIns="0" rIns="0" bIns="0" rtlCol="0" anchor="ctr"/>
          <a:lstStyle/>
          <a:p>
            <a:pPr marL="0" indent="0">
              <a:buNone/>
            </a:pPr>
            <a:r>
              <a:rPr lang="en-US" sz="3000" b="1" dirty="0">
                <a:solidFill>
                  <a:srgbClr val="111827"/>
                </a:solidFill>
                <a:latin typeface="Georgia" pitchFamily="34" charset="0"/>
                <a:ea typeface="Georgia" pitchFamily="34" charset="-122"/>
                <a:cs typeface="Georgia" pitchFamily="34" charset="-120"/>
              </a:rPr>
              <a:t>Who Feels This Pain</a:t>
            </a:r>
            <a:endParaRPr lang="en-US" sz="3000" dirty="0"/>
          </a:p>
        </p:txBody>
      </p:sp>
      <p:sp>
        <p:nvSpPr>
          <p:cNvPr id="5" name="Shape 3"/>
          <p:cNvSpPr/>
          <p:nvPr/>
        </p:nvSpPr>
        <p:spPr>
          <a:xfrm>
            <a:off x="731520" y="1554480"/>
            <a:ext cx="2468880" cy="30175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6" name="Text 4"/>
          <p:cNvSpPr/>
          <p:nvPr/>
        </p:nvSpPr>
        <p:spPr>
          <a:xfrm>
            <a:off x="914400" y="1737360"/>
            <a:ext cx="1097280" cy="228600"/>
          </a:xfrm>
          <a:prstGeom prst="rect">
            <a:avLst/>
          </a:prstGeom>
          <a:noFill/>
          <a:ln/>
        </p:spPr>
        <p:txBody>
          <a:bodyPr wrap="square" lIns="0" tIns="0" rIns="0" bIns="0" rtlCol="0" anchor="ctr"/>
          <a:lstStyle/>
          <a:p>
            <a:pPr marL="0" indent="0">
              <a:buNone/>
            </a:pPr>
            <a:r>
              <a:rPr lang="en-US" sz="800" b="1" kern="0" spc="200" dirty="0">
                <a:solidFill>
                  <a:srgbClr val="0891B2"/>
                </a:solidFill>
                <a:latin typeface="Calibri" pitchFamily="34" charset="0"/>
                <a:ea typeface="Calibri" pitchFamily="34" charset="-122"/>
                <a:cs typeface="Calibri" pitchFamily="34" charset="-120"/>
              </a:rPr>
              <a:t>PRIMARY</a:t>
            </a:r>
            <a:endParaRPr lang="en-US" sz="800" dirty="0"/>
          </a:p>
        </p:txBody>
      </p:sp>
      <p:sp>
        <p:nvSpPr>
          <p:cNvPr id="7" name="Shape 5"/>
          <p:cNvSpPr/>
          <p:nvPr/>
        </p:nvSpPr>
        <p:spPr>
          <a:xfrm>
            <a:off x="914400" y="2057400"/>
            <a:ext cx="457200" cy="457200"/>
          </a:xfrm>
          <a:prstGeom prst="ellipse">
            <a:avLst/>
          </a:prstGeom>
          <a:solidFill>
            <a:srgbClr val="0891B2"/>
          </a:solidFill>
          <a:ln/>
        </p:spPr>
        <p:txBody>
          <a:bodyPr/>
          <a:lstStyle/>
          <a:p>
            <a:endParaRPr lang="en-US"/>
          </a:p>
        </p:txBody>
      </p:sp>
      <p:pic>
        <p:nvPicPr>
          <p:cNvPr id="8" name="Image 0" descr="preencoded.png"/>
          <p:cNvPicPr>
            <a:picLocks noChangeAspect="1"/>
          </p:cNvPicPr>
          <p:nvPr/>
        </p:nvPicPr>
        <p:blipFill>
          <a:blip r:embed="rId3"/>
          <a:stretch>
            <a:fillRect/>
          </a:stretch>
        </p:blipFill>
        <p:spPr>
          <a:xfrm>
            <a:off x="1005840" y="2148840"/>
            <a:ext cx="274320" cy="274320"/>
          </a:xfrm>
          <a:prstGeom prst="rect">
            <a:avLst/>
          </a:prstGeom>
        </p:spPr>
      </p:pic>
      <p:sp>
        <p:nvSpPr>
          <p:cNvPr id="9" name="Text 6"/>
          <p:cNvSpPr/>
          <p:nvPr/>
        </p:nvSpPr>
        <p:spPr>
          <a:xfrm>
            <a:off x="914400" y="2606040"/>
            <a:ext cx="2103120" cy="365760"/>
          </a:xfrm>
          <a:prstGeom prst="rect">
            <a:avLst/>
          </a:prstGeom>
          <a:noFill/>
          <a:ln/>
        </p:spPr>
        <p:txBody>
          <a:bodyPr wrap="square" lIns="0" tIns="0" rIns="0" bIns="0" rtlCol="0" anchor="ctr"/>
          <a:lstStyle/>
          <a:p>
            <a:pPr marL="0" indent="0">
              <a:buNone/>
            </a:pPr>
            <a:r>
              <a:rPr lang="en-US" sz="1500" b="1" dirty="0">
                <a:solidFill>
                  <a:srgbClr val="111827"/>
                </a:solidFill>
                <a:latin typeface="Georgia" pitchFamily="34" charset="0"/>
                <a:ea typeface="Georgia" pitchFamily="34" charset="-122"/>
                <a:cs typeface="Georgia" pitchFamily="34" charset="-120"/>
              </a:rPr>
              <a:t>Small Business Owners</a:t>
            </a:r>
            <a:endParaRPr lang="en-US" sz="1500" dirty="0"/>
          </a:p>
        </p:txBody>
      </p:sp>
      <p:sp>
        <p:nvSpPr>
          <p:cNvPr id="10" name="Text 7"/>
          <p:cNvSpPr/>
          <p:nvPr/>
        </p:nvSpPr>
        <p:spPr>
          <a:xfrm>
            <a:off x="914400" y="2926080"/>
            <a:ext cx="2103120" cy="274320"/>
          </a:xfrm>
          <a:prstGeom prst="rect">
            <a:avLst/>
          </a:prstGeom>
          <a:noFill/>
          <a:ln/>
        </p:spPr>
        <p:txBody>
          <a:bodyPr wrap="square" lIns="0" tIns="0" rIns="0" bIns="0" rtlCol="0" anchor="ctr"/>
          <a:lstStyle/>
          <a:p>
            <a:pPr marL="0" indent="0">
              <a:buNone/>
            </a:pPr>
            <a:r>
              <a:rPr lang="en-US" sz="1100" dirty="0">
                <a:solidFill>
                  <a:srgbClr val="0891B2"/>
                </a:solidFill>
                <a:latin typeface="Calibri" pitchFamily="34" charset="0"/>
                <a:ea typeface="Calibri" pitchFamily="34" charset="-122"/>
                <a:cs typeface="Calibri" pitchFamily="34" charset="-120"/>
              </a:rPr>
              <a:t>1–50 employees</a:t>
            </a:r>
            <a:endParaRPr lang="en-US" sz="1100" dirty="0"/>
          </a:p>
        </p:txBody>
      </p:sp>
      <p:sp>
        <p:nvSpPr>
          <p:cNvPr id="11" name="Text 8"/>
          <p:cNvSpPr/>
          <p:nvPr/>
        </p:nvSpPr>
        <p:spPr>
          <a:xfrm>
            <a:off x="914400" y="3246120"/>
            <a:ext cx="2103120" cy="1097280"/>
          </a:xfrm>
          <a:prstGeom prst="rect">
            <a:avLst/>
          </a:prstGeom>
          <a:noFill/>
          <a:ln/>
        </p:spPr>
        <p:txBody>
          <a:bodyPr wrap="square" lIns="0" tIns="0" rIns="0" bIns="0" rtlCol="0" anchor="ctr"/>
          <a:lstStyle/>
          <a:p>
            <a:pPr marL="0" indent="0">
              <a:lnSpc>
                <a:spcPct val="130000"/>
              </a:lnSpc>
              <a:buNone/>
            </a:pPr>
            <a:r>
              <a:rPr lang="en-US" sz="1100" dirty="0">
                <a:solidFill>
                  <a:srgbClr val="374151"/>
                </a:solidFill>
                <a:latin typeface="Calibri" pitchFamily="34" charset="0"/>
                <a:ea typeface="Calibri" pitchFamily="34" charset="-122"/>
                <a:cs typeface="Calibri" pitchFamily="34" charset="-120"/>
              </a:rPr>
              <a:t>No dedicated HR staff. The owner handles payroll, scheduling, compliance, and garnishments personally.</a:t>
            </a:r>
            <a:endParaRPr lang="en-US" sz="1100" dirty="0"/>
          </a:p>
        </p:txBody>
      </p:sp>
      <p:sp>
        <p:nvSpPr>
          <p:cNvPr id="12" name="Shape 9"/>
          <p:cNvSpPr/>
          <p:nvPr/>
        </p:nvSpPr>
        <p:spPr>
          <a:xfrm>
            <a:off x="3474720" y="1554480"/>
            <a:ext cx="2468880" cy="30175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13" name="Text 10"/>
          <p:cNvSpPr/>
          <p:nvPr/>
        </p:nvSpPr>
        <p:spPr>
          <a:xfrm>
            <a:off x="3657600" y="1737360"/>
            <a:ext cx="1097280" cy="228600"/>
          </a:xfrm>
          <a:prstGeom prst="rect">
            <a:avLst/>
          </a:prstGeom>
          <a:noFill/>
          <a:ln/>
        </p:spPr>
        <p:txBody>
          <a:bodyPr wrap="square" lIns="0" tIns="0" rIns="0" bIns="0" rtlCol="0" anchor="ctr"/>
          <a:lstStyle/>
          <a:p>
            <a:pPr marL="0" indent="0">
              <a:buNone/>
            </a:pPr>
            <a:r>
              <a:rPr lang="en-US" sz="800" b="1" kern="0" spc="200" dirty="0">
                <a:solidFill>
                  <a:srgbClr val="0891B2"/>
                </a:solidFill>
                <a:latin typeface="Calibri" pitchFamily="34" charset="0"/>
                <a:ea typeface="Calibri" pitchFamily="34" charset="-122"/>
                <a:cs typeface="Calibri" pitchFamily="34" charset="-120"/>
              </a:rPr>
              <a:t>SECONDARY</a:t>
            </a:r>
            <a:endParaRPr lang="en-US" sz="800" dirty="0"/>
          </a:p>
        </p:txBody>
      </p:sp>
      <p:sp>
        <p:nvSpPr>
          <p:cNvPr id="14" name="Shape 11"/>
          <p:cNvSpPr/>
          <p:nvPr/>
        </p:nvSpPr>
        <p:spPr>
          <a:xfrm>
            <a:off x="3657600" y="2057400"/>
            <a:ext cx="457200" cy="457200"/>
          </a:xfrm>
          <a:prstGeom prst="ellipse">
            <a:avLst/>
          </a:prstGeom>
          <a:solidFill>
            <a:srgbClr val="0891B2"/>
          </a:solidFill>
          <a:ln/>
        </p:spPr>
        <p:txBody>
          <a:bodyPr/>
          <a:lstStyle/>
          <a:p>
            <a:endParaRPr lang="en-US"/>
          </a:p>
        </p:txBody>
      </p:sp>
      <p:pic>
        <p:nvPicPr>
          <p:cNvPr id="15" name="Image 1" descr="preencoded.png"/>
          <p:cNvPicPr>
            <a:picLocks noChangeAspect="1"/>
          </p:cNvPicPr>
          <p:nvPr/>
        </p:nvPicPr>
        <p:blipFill>
          <a:blip r:embed="rId4"/>
          <a:stretch>
            <a:fillRect/>
          </a:stretch>
        </p:blipFill>
        <p:spPr>
          <a:xfrm>
            <a:off x="3749040" y="2148840"/>
            <a:ext cx="274320" cy="274320"/>
          </a:xfrm>
          <a:prstGeom prst="rect">
            <a:avLst/>
          </a:prstGeom>
        </p:spPr>
      </p:pic>
      <p:sp>
        <p:nvSpPr>
          <p:cNvPr id="16" name="Text 12"/>
          <p:cNvSpPr/>
          <p:nvPr/>
        </p:nvSpPr>
        <p:spPr>
          <a:xfrm>
            <a:off x="3657600" y="2606040"/>
            <a:ext cx="2103120" cy="365760"/>
          </a:xfrm>
          <a:prstGeom prst="rect">
            <a:avLst/>
          </a:prstGeom>
          <a:noFill/>
          <a:ln/>
        </p:spPr>
        <p:txBody>
          <a:bodyPr wrap="square" lIns="0" tIns="0" rIns="0" bIns="0" rtlCol="0" anchor="ctr"/>
          <a:lstStyle/>
          <a:p>
            <a:pPr marL="0" indent="0">
              <a:buNone/>
            </a:pPr>
            <a:r>
              <a:rPr lang="en-US" sz="1500" b="1" dirty="0">
                <a:solidFill>
                  <a:srgbClr val="111827"/>
                </a:solidFill>
                <a:latin typeface="Georgia" pitchFamily="34" charset="0"/>
                <a:ea typeface="Georgia" pitchFamily="34" charset="-122"/>
                <a:cs typeface="Georgia" pitchFamily="34" charset="-120"/>
              </a:rPr>
              <a:t>Mid-Size HR Teams</a:t>
            </a:r>
            <a:endParaRPr lang="en-US" sz="1500" dirty="0"/>
          </a:p>
        </p:txBody>
      </p:sp>
      <p:sp>
        <p:nvSpPr>
          <p:cNvPr id="17" name="Text 13"/>
          <p:cNvSpPr/>
          <p:nvPr/>
        </p:nvSpPr>
        <p:spPr>
          <a:xfrm>
            <a:off x="3657600" y="2926080"/>
            <a:ext cx="2103120" cy="274320"/>
          </a:xfrm>
          <a:prstGeom prst="rect">
            <a:avLst/>
          </a:prstGeom>
          <a:noFill/>
          <a:ln/>
        </p:spPr>
        <p:txBody>
          <a:bodyPr wrap="square" lIns="0" tIns="0" rIns="0" bIns="0" rtlCol="0" anchor="ctr"/>
          <a:lstStyle/>
          <a:p>
            <a:pPr marL="0" indent="0">
              <a:buNone/>
            </a:pPr>
            <a:r>
              <a:rPr lang="en-US" sz="1100" dirty="0">
                <a:solidFill>
                  <a:srgbClr val="0891B2"/>
                </a:solidFill>
                <a:latin typeface="Calibri" pitchFamily="34" charset="0"/>
                <a:ea typeface="Calibri" pitchFamily="34" charset="-122"/>
                <a:cs typeface="Calibri" pitchFamily="34" charset="-120"/>
              </a:rPr>
              <a:t>50–500 employees</a:t>
            </a:r>
            <a:endParaRPr lang="en-US" sz="1100" dirty="0"/>
          </a:p>
        </p:txBody>
      </p:sp>
      <p:sp>
        <p:nvSpPr>
          <p:cNvPr id="18" name="Text 14"/>
          <p:cNvSpPr/>
          <p:nvPr/>
        </p:nvSpPr>
        <p:spPr>
          <a:xfrm>
            <a:off x="3657600" y="3246120"/>
            <a:ext cx="2103120" cy="1097280"/>
          </a:xfrm>
          <a:prstGeom prst="rect">
            <a:avLst/>
          </a:prstGeom>
          <a:noFill/>
          <a:ln/>
        </p:spPr>
        <p:txBody>
          <a:bodyPr wrap="square" lIns="0" tIns="0" rIns="0" bIns="0" rtlCol="0" anchor="ctr"/>
          <a:lstStyle/>
          <a:p>
            <a:pPr marL="0" indent="0">
              <a:lnSpc>
                <a:spcPct val="130000"/>
              </a:lnSpc>
              <a:buNone/>
            </a:pPr>
            <a:r>
              <a:rPr lang="en-US" sz="1100" dirty="0">
                <a:solidFill>
                  <a:srgbClr val="374151"/>
                </a:solidFill>
                <a:latin typeface="Calibri" pitchFamily="34" charset="0"/>
                <a:ea typeface="Calibri" pitchFamily="34" charset="-122"/>
                <a:cs typeface="Calibri" pitchFamily="34" charset="-120"/>
              </a:rPr>
              <a:t>The problem gets worse at scale. A 200-person company could see 40+ garnishments/year across different types and states.</a:t>
            </a:r>
            <a:endParaRPr lang="en-US" sz="1100" dirty="0"/>
          </a:p>
        </p:txBody>
      </p:sp>
      <p:sp>
        <p:nvSpPr>
          <p:cNvPr id="19" name="Shape 15"/>
          <p:cNvSpPr/>
          <p:nvPr/>
        </p:nvSpPr>
        <p:spPr>
          <a:xfrm>
            <a:off x="6217920" y="1554480"/>
            <a:ext cx="2468880" cy="30175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20" name="Text 16"/>
          <p:cNvSpPr/>
          <p:nvPr/>
        </p:nvSpPr>
        <p:spPr>
          <a:xfrm>
            <a:off x="6400800" y="1737360"/>
            <a:ext cx="1097280" cy="228600"/>
          </a:xfrm>
          <a:prstGeom prst="rect">
            <a:avLst/>
          </a:prstGeom>
          <a:noFill/>
          <a:ln/>
        </p:spPr>
        <p:txBody>
          <a:bodyPr wrap="square" lIns="0" tIns="0" rIns="0" bIns="0" rtlCol="0" anchor="ctr"/>
          <a:lstStyle/>
          <a:p>
            <a:pPr marL="0" indent="0">
              <a:buNone/>
            </a:pPr>
            <a:r>
              <a:rPr lang="en-US" sz="800" b="1" kern="0" spc="200" dirty="0">
                <a:solidFill>
                  <a:srgbClr val="0891B2"/>
                </a:solidFill>
                <a:latin typeface="Calibri" pitchFamily="34" charset="0"/>
                <a:ea typeface="Calibri" pitchFamily="34" charset="-122"/>
                <a:cs typeface="Calibri" pitchFamily="34" charset="-120"/>
              </a:rPr>
              <a:t>TERTIARY</a:t>
            </a:r>
            <a:endParaRPr lang="en-US" sz="800" dirty="0"/>
          </a:p>
        </p:txBody>
      </p:sp>
      <p:sp>
        <p:nvSpPr>
          <p:cNvPr id="21" name="Shape 17"/>
          <p:cNvSpPr/>
          <p:nvPr/>
        </p:nvSpPr>
        <p:spPr>
          <a:xfrm>
            <a:off x="6400800" y="2057400"/>
            <a:ext cx="457200" cy="457200"/>
          </a:xfrm>
          <a:prstGeom prst="ellipse">
            <a:avLst/>
          </a:prstGeom>
          <a:solidFill>
            <a:srgbClr val="0891B2"/>
          </a:solidFill>
          <a:ln/>
        </p:spPr>
        <p:txBody>
          <a:bodyPr/>
          <a:lstStyle/>
          <a:p>
            <a:endParaRPr lang="en-US"/>
          </a:p>
        </p:txBody>
      </p:sp>
      <p:pic>
        <p:nvPicPr>
          <p:cNvPr id="22" name="Image 2" descr="preencoded.png"/>
          <p:cNvPicPr>
            <a:picLocks noChangeAspect="1"/>
          </p:cNvPicPr>
          <p:nvPr/>
        </p:nvPicPr>
        <p:blipFill>
          <a:blip r:embed="rId5"/>
          <a:stretch>
            <a:fillRect/>
          </a:stretch>
        </p:blipFill>
        <p:spPr>
          <a:xfrm>
            <a:off x="6492240" y="2148840"/>
            <a:ext cx="274320" cy="274320"/>
          </a:xfrm>
          <a:prstGeom prst="rect">
            <a:avLst/>
          </a:prstGeom>
        </p:spPr>
      </p:pic>
      <p:sp>
        <p:nvSpPr>
          <p:cNvPr id="23" name="Text 18"/>
          <p:cNvSpPr/>
          <p:nvPr/>
        </p:nvSpPr>
        <p:spPr>
          <a:xfrm>
            <a:off x="6400800" y="2606040"/>
            <a:ext cx="2103120" cy="365760"/>
          </a:xfrm>
          <a:prstGeom prst="rect">
            <a:avLst/>
          </a:prstGeom>
          <a:noFill/>
          <a:ln/>
        </p:spPr>
        <p:txBody>
          <a:bodyPr wrap="square" lIns="0" tIns="0" rIns="0" bIns="0" rtlCol="0" anchor="ctr"/>
          <a:lstStyle/>
          <a:p>
            <a:pPr marL="0" indent="0">
              <a:buNone/>
            </a:pPr>
            <a:r>
              <a:rPr lang="en-US" sz="1500" b="1" dirty="0">
                <a:solidFill>
                  <a:srgbClr val="111827"/>
                </a:solidFill>
                <a:latin typeface="Georgia" pitchFamily="34" charset="0"/>
                <a:ea typeface="Georgia" pitchFamily="34" charset="-122"/>
                <a:cs typeface="Georgia" pitchFamily="34" charset="-120"/>
              </a:rPr>
              <a:t>Employees</a:t>
            </a:r>
            <a:endParaRPr lang="en-US" sz="1500" dirty="0"/>
          </a:p>
        </p:txBody>
      </p:sp>
      <p:sp>
        <p:nvSpPr>
          <p:cNvPr id="24" name="Text 19"/>
          <p:cNvSpPr/>
          <p:nvPr/>
        </p:nvSpPr>
        <p:spPr>
          <a:xfrm>
            <a:off x="6400800" y="2926080"/>
            <a:ext cx="2103120" cy="274320"/>
          </a:xfrm>
          <a:prstGeom prst="rect">
            <a:avLst/>
          </a:prstGeom>
          <a:noFill/>
          <a:ln/>
        </p:spPr>
        <p:txBody>
          <a:bodyPr wrap="square" lIns="0" tIns="0" rIns="0" bIns="0" rtlCol="0" anchor="ctr"/>
          <a:lstStyle/>
          <a:p>
            <a:pPr marL="0" indent="0">
              <a:buNone/>
            </a:pPr>
            <a:r>
              <a:rPr lang="en-US" sz="1100" dirty="0">
                <a:solidFill>
                  <a:srgbClr val="0891B2"/>
                </a:solidFill>
                <a:latin typeface="Calibri" pitchFamily="34" charset="0"/>
                <a:ea typeface="Calibri" pitchFamily="34" charset="-122"/>
                <a:cs typeface="Calibri" pitchFamily="34" charset="-120"/>
              </a:rPr>
              <a:t>The garnished worker</a:t>
            </a:r>
            <a:endParaRPr lang="en-US" sz="1100" dirty="0"/>
          </a:p>
        </p:txBody>
      </p:sp>
      <p:sp>
        <p:nvSpPr>
          <p:cNvPr id="25" name="Text 20"/>
          <p:cNvSpPr/>
          <p:nvPr/>
        </p:nvSpPr>
        <p:spPr>
          <a:xfrm>
            <a:off x="6400800" y="3246120"/>
            <a:ext cx="2103120" cy="1097280"/>
          </a:xfrm>
          <a:prstGeom prst="rect">
            <a:avLst/>
          </a:prstGeom>
          <a:noFill/>
          <a:ln/>
        </p:spPr>
        <p:txBody>
          <a:bodyPr wrap="square" lIns="0" tIns="0" rIns="0" bIns="0" rtlCol="0" anchor="ctr"/>
          <a:lstStyle/>
          <a:p>
            <a:pPr marL="0" indent="0">
              <a:lnSpc>
                <a:spcPct val="130000"/>
              </a:lnSpc>
              <a:buNone/>
            </a:pPr>
            <a:r>
              <a:rPr lang="en-US" sz="1100" dirty="0">
                <a:solidFill>
                  <a:srgbClr val="374151"/>
                </a:solidFill>
                <a:latin typeface="Calibri" pitchFamily="34" charset="0"/>
                <a:ea typeface="Calibri" pitchFamily="34" charset="-122"/>
                <a:cs typeface="Calibri" pitchFamily="34" charset="-120"/>
              </a:rPr>
              <a:t>Often don't understand what's withheld or why. The garnishment is often a sign of a money problem that could have been caught earlier.</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7">
    <p:bg>
      <p:bgPr>
        <a:solidFill>
          <a:srgbClr val="1A2640"/>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100" b="1" kern="0" spc="300" dirty="0">
                <a:solidFill>
                  <a:srgbClr val="22D3EE"/>
                </a:solidFill>
                <a:latin typeface="Calibri" pitchFamily="34" charset="0"/>
                <a:ea typeface="Calibri" pitchFamily="34" charset="-122"/>
                <a:cs typeface="Calibri" pitchFamily="34" charset="-120"/>
              </a:rPr>
              <a:t>PRIMARY RESEARCH</a:t>
            </a:r>
            <a:endParaRPr lang="en-US" sz="1100" dirty="0"/>
          </a:p>
        </p:txBody>
      </p:sp>
      <p:sp>
        <p:nvSpPr>
          <p:cNvPr id="4" name="Text 2"/>
          <p:cNvSpPr/>
          <p:nvPr/>
        </p:nvSpPr>
        <p:spPr>
          <a:xfrm>
            <a:off x="731520" y="731520"/>
            <a:ext cx="7680960" cy="640080"/>
          </a:xfrm>
          <a:prstGeom prst="rect">
            <a:avLst/>
          </a:prstGeom>
          <a:noFill/>
          <a:ln/>
        </p:spPr>
        <p:txBody>
          <a:bodyPr wrap="square" lIns="0" tIns="0" rIns="0" bIns="0"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Meet the Research Subject</a:t>
            </a:r>
            <a:endParaRPr lang="en-US" sz="3000" dirty="0"/>
          </a:p>
        </p:txBody>
      </p:sp>
      <p:sp>
        <p:nvSpPr>
          <p:cNvPr id="7" name="Text 5"/>
          <p:cNvSpPr/>
          <p:nvPr/>
        </p:nvSpPr>
        <p:spPr>
          <a:xfrm>
            <a:off x="4114800" y="1554480"/>
            <a:ext cx="4572000" cy="502920"/>
          </a:xfrm>
          <a:prstGeom prst="rect">
            <a:avLst/>
          </a:prstGeom>
          <a:noFill/>
          <a:ln/>
        </p:spPr>
        <p:txBody>
          <a:bodyPr wrap="square" lIns="0" tIns="0" rIns="0" bIns="0"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Theydon Green</a:t>
            </a:r>
            <a:endParaRPr lang="en-US" sz="2600" dirty="0"/>
          </a:p>
        </p:txBody>
      </p:sp>
      <p:sp>
        <p:nvSpPr>
          <p:cNvPr id="8" name="Text 6"/>
          <p:cNvSpPr/>
          <p:nvPr/>
        </p:nvSpPr>
        <p:spPr>
          <a:xfrm>
            <a:off x="4114800" y="2057400"/>
            <a:ext cx="4572000" cy="320040"/>
          </a:xfrm>
          <a:prstGeom prst="rect">
            <a:avLst/>
          </a:prstGeom>
          <a:noFill/>
          <a:ln/>
        </p:spPr>
        <p:txBody>
          <a:bodyPr wrap="square" lIns="0" tIns="0" rIns="0" bIns="0" rtlCol="0" anchor="ctr"/>
          <a:lstStyle/>
          <a:p>
            <a:pPr marL="0" indent="0">
              <a:buNone/>
            </a:pPr>
            <a:r>
              <a:rPr lang="en-US" sz="1500" dirty="0">
                <a:solidFill>
                  <a:srgbClr val="22D3EE"/>
                </a:solidFill>
                <a:latin typeface="Calibri" pitchFamily="34" charset="0"/>
                <a:ea typeface="Calibri" pitchFamily="34" charset="-122"/>
                <a:cs typeface="Calibri" pitchFamily="34" charset="-120"/>
              </a:rPr>
              <a:t>Sole Proprietor, VIP &amp; Associates</a:t>
            </a:r>
            <a:endParaRPr lang="en-US" sz="1500" dirty="0"/>
          </a:p>
        </p:txBody>
      </p:sp>
      <p:sp>
        <p:nvSpPr>
          <p:cNvPr id="9" name="Text 7"/>
          <p:cNvSpPr/>
          <p:nvPr/>
        </p:nvSpPr>
        <p:spPr>
          <a:xfrm>
            <a:off x="4114800" y="2377440"/>
            <a:ext cx="4572000" cy="274320"/>
          </a:xfrm>
          <a:prstGeom prst="rect">
            <a:avLst/>
          </a:prstGeom>
          <a:noFill/>
          <a:ln/>
        </p:spPr>
        <p:txBody>
          <a:bodyPr wrap="square" lIns="0" tIns="0" rIns="0" bIns="0" rtlCol="0" anchor="ctr"/>
          <a:lstStyle/>
          <a:p>
            <a:pPr marL="0" indent="0">
              <a:buNone/>
            </a:pPr>
            <a:r>
              <a:rPr lang="en-US" sz="1300" dirty="0">
                <a:solidFill>
                  <a:srgbClr val="D1D5DB"/>
                </a:solidFill>
                <a:latin typeface="Calibri" pitchFamily="34" charset="0"/>
                <a:ea typeface="Calibri" pitchFamily="34" charset="-122"/>
                <a:cs typeface="Calibri" pitchFamily="34" charset="-120"/>
              </a:rPr>
              <a:t>Richmond, Virginia</a:t>
            </a:r>
            <a:endParaRPr lang="en-US" sz="1300" dirty="0"/>
          </a:p>
        </p:txBody>
      </p:sp>
      <p:sp>
        <p:nvSpPr>
          <p:cNvPr id="10" name="Shape 8"/>
          <p:cNvSpPr/>
          <p:nvPr/>
        </p:nvSpPr>
        <p:spPr>
          <a:xfrm>
            <a:off x="4114800" y="2834640"/>
            <a:ext cx="4114800" cy="0"/>
          </a:xfrm>
          <a:prstGeom prst="line">
            <a:avLst/>
          </a:prstGeom>
          <a:noFill/>
          <a:ln w="12700">
            <a:solidFill>
              <a:srgbClr val="0891B2"/>
            </a:solidFill>
            <a:prstDash val="solid"/>
          </a:ln>
        </p:spPr>
        <p:txBody>
          <a:bodyPr/>
          <a:lstStyle/>
          <a:p>
            <a:endParaRPr lang="en-US"/>
          </a:p>
        </p:txBody>
      </p:sp>
      <p:sp>
        <p:nvSpPr>
          <p:cNvPr id="11" name="Text 9"/>
          <p:cNvSpPr/>
          <p:nvPr/>
        </p:nvSpPr>
        <p:spPr>
          <a:xfrm>
            <a:off x="4114800" y="3017520"/>
            <a:ext cx="2286000" cy="36576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18 employees</a:t>
            </a:r>
            <a:endParaRPr lang="en-US" sz="1300" dirty="0"/>
          </a:p>
        </p:txBody>
      </p:sp>
      <p:sp>
        <p:nvSpPr>
          <p:cNvPr id="12" name="Text 10"/>
          <p:cNvSpPr/>
          <p:nvPr/>
        </p:nvSpPr>
        <p:spPr>
          <a:xfrm>
            <a:off x="6400800" y="3017520"/>
            <a:ext cx="2286000" cy="365760"/>
          </a:xfrm>
          <a:prstGeom prst="rect">
            <a:avLst/>
          </a:prstGeom>
          <a:noFill/>
          <a:ln/>
        </p:spPr>
        <p:txBody>
          <a:bodyPr wrap="square" lIns="0" tIns="0" rIns="0" bIns="0" rtlCol="0" anchor="ctr"/>
          <a:lstStyle/>
          <a:p>
            <a:pPr marL="0" indent="0">
              <a:buNone/>
            </a:pPr>
            <a:r>
              <a:rPr lang="en-US" sz="1100" dirty="0">
                <a:solidFill>
                  <a:srgbClr val="D1D5DB"/>
                </a:solidFill>
                <a:latin typeface="Calibri" pitchFamily="34" charset="0"/>
                <a:ea typeface="Calibri" pitchFamily="34" charset="-122"/>
                <a:cs typeface="Calibri" pitchFamily="34" charset="-120"/>
              </a:rPr>
              <a:t>non-emergency medical transportation</a:t>
            </a:r>
            <a:endParaRPr lang="en-US" sz="1100" dirty="0"/>
          </a:p>
        </p:txBody>
      </p:sp>
      <p:sp>
        <p:nvSpPr>
          <p:cNvPr id="13" name="Text 11"/>
          <p:cNvSpPr/>
          <p:nvPr/>
        </p:nvSpPr>
        <p:spPr>
          <a:xfrm>
            <a:off x="4114800" y="3520440"/>
            <a:ext cx="2286000" cy="36576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~4 garnishments/year</a:t>
            </a:r>
            <a:endParaRPr lang="en-US" sz="1300" dirty="0"/>
          </a:p>
        </p:txBody>
      </p:sp>
      <p:sp>
        <p:nvSpPr>
          <p:cNvPr id="14" name="Text 12"/>
          <p:cNvSpPr/>
          <p:nvPr/>
        </p:nvSpPr>
        <p:spPr>
          <a:xfrm>
            <a:off x="6400800" y="3520440"/>
            <a:ext cx="2286000" cy="365760"/>
          </a:xfrm>
          <a:prstGeom prst="rect">
            <a:avLst/>
          </a:prstGeom>
          <a:noFill/>
          <a:ln/>
        </p:spPr>
        <p:txBody>
          <a:bodyPr wrap="square" lIns="0" tIns="0" rIns="0" bIns="0" rtlCol="0" anchor="ctr"/>
          <a:lstStyle/>
          <a:p>
            <a:pPr marL="0" indent="0">
              <a:buNone/>
            </a:pPr>
            <a:r>
              <a:rPr lang="en-US" sz="1100" dirty="0">
                <a:solidFill>
                  <a:srgbClr val="D1D5DB"/>
                </a:solidFill>
                <a:latin typeface="Calibri" pitchFamily="34" charset="0"/>
                <a:ea typeface="Calibri" pitchFamily="34" charset="-122"/>
                <a:cs typeface="Calibri" pitchFamily="34" charset="-120"/>
              </a:rPr>
              <a:t>mix of child support and creditor judgments</a:t>
            </a:r>
            <a:endParaRPr lang="en-US" sz="1100" dirty="0"/>
          </a:p>
        </p:txBody>
      </p:sp>
      <p:sp>
        <p:nvSpPr>
          <p:cNvPr id="15" name="Text 13"/>
          <p:cNvSpPr/>
          <p:nvPr/>
        </p:nvSpPr>
        <p:spPr>
          <a:xfrm>
            <a:off x="4114800" y="4023360"/>
            <a:ext cx="2286000" cy="36576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Handles everything</a:t>
            </a:r>
            <a:endParaRPr lang="en-US" sz="1300" dirty="0"/>
          </a:p>
        </p:txBody>
      </p:sp>
      <p:sp>
        <p:nvSpPr>
          <p:cNvPr id="16" name="Text 14"/>
          <p:cNvSpPr/>
          <p:nvPr/>
        </p:nvSpPr>
        <p:spPr>
          <a:xfrm>
            <a:off x="6400800" y="4023360"/>
            <a:ext cx="2286000" cy="365760"/>
          </a:xfrm>
          <a:prstGeom prst="rect">
            <a:avLst/>
          </a:prstGeom>
          <a:noFill/>
          <a:ln/>
        </p:spPr>
        <p:txBody>
          <a:bodyPr wrap="square" lIns="0" tIns="0" rIns="0" bIns="0" rtlCol="0" anchor="ctr"/>
          <a:lstStyle/>
          <a:p>
            <a:pPr marL="0" indent="0">
              <a:buNone/>
            </a:pPr>
            <a:r>
              <a:rPr lang="en-US" sz="1100" dirty="0">
                <a:solidFill>
                  <a:srgbClr val="D1D5DB"/>
                </a:solidFill>
                <a:latin typeface="Calibri" pitchFamily="34" charset="0"/>
                <a:ea typeface="Calibri" pitchFamily="34" charset="-122"/>
                <a:cs typeface="Calibri" pitchFamily="34" charset="-120"/>
              </a:rPr>
              <a:t>HR, payroll, dispatch, training, garnishments</a:t>
            </a:r>
            <a:endParaRPr lang="en-US" sz="1100" dirty="0"/>
          </a:p>
        </p:txBody>
      </p:sp>
      <p:sp>
        <p:nvSpPr>
          <p:cNvPr id="17" name="Text 15"/>
          <p:cNvSpPr/>
          <p:nvPr/>
        </p:nvSpPr>
        <p:spPr>
          <a:xfrm>
            <a:off x="4114800" y="4526280"/>
            <a:ext cx="2286000" cy="365760"/>
          </a:xfrm>
          <a:prstGeom prst="rect">
            <a:avLst/>
          </a:prstGeom>
          <a:noFill/>
          <a:ln/>
        </p:spPr>
        <p:txBody>
          <a:bodyPr wrap="square" lIns="0" tIns="0" rIns="0" bIns="0"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Uses ADP</a:t>
            </a:r>
            <a:endParaRPr lang="en-US" sz="1300" dirty="0"/>
          </a:p>
        </p:txBody>
      </p:sp>
      <p:sp>
        <p:nvSpPr>
          <p:cNvPr id="18" name="Text 16"/>
          <p:cNvSpPr/>
          <p:nvPr/>
        </p:nvSpPr>
        <p:spPr>
          <a:xfrm>
            <a:off x="6400800" y="4526280"/>
            <a:ext cx="2286000" cy="365760"/>
          </a:xfrm>
          <a:prstGeom prst="rect">
            <a:avLst/>
          </a:prstGeom>
          <a:noFill/>
          <a:ln/>
        </p:spPr>
        <p:txBody>
          <a:bodyPr wrap="square" lIns="0" tIns="0" rIns="0" bIns="0" rtlCol="0" anchor="ctr"/>
          <a:lstStyle/>
          <a:p>
            <a:pPr marL="0" indent="0">
              <a:buNone/>
            </a:pPr>
            <a:r>
              <a:rPr lang="en-US" sz="1100" dirty="0">
                <a:solidFill>
                  <a:srgbClr val="D1D5DB"/>
                </a:solidFill>
                <a:latin typeface="Calibri" pitchFamily="34" charset="0"/>
                <a:ea typeface="Calibri" pitchFamily="34" charset="-122"/>
                <a:cs typeface="Calibri" pitchFamily="34" charset="-120"/>
              </a:rPr>
              <a:t>plus state portals and physical checks to courts</a:t>
            </a:r>
            <a:endParaRPr lang="en-US" sz="1100" dirty="0"/>
          </a:p>
        </p:txBody>
      </p:sp>
      <p:pic>
        <p:nvPicPr>
          <p:cNvPr id="21" name="Picture 20">
            <a:extLst>
              <a:ext uri="{FF2B5EF4-FFF2-40B4-BE49-F238E27FC236}">
                <a16:creationId xmlns:a16="http://schemas.microsoft.com/office/drawing/2014/main" id="{18BDEF58-3D5B-E8F2-C6F7-138C00F983D8}"/>
              </a:ext>
            </a:extLst>
          </p:cNvPr>
          <p:cNvPicPr>
            <a:picLocks noChangeAspect="1"/>
          </p:cNvPicPr>
          <p:nvPr/>
        </p:nvPicPr>
        <p:blipFill>
          <a:blip r:embed="rId3"/>
          <a:srcRect l="15521" r="15521"/>
          <a:stretch/>
        </p:blipFill>
        <p:spPr>
          <a:xfrm>
            <a:off x="731520" y="1713792"/>
            <a:ext cx="2906730" cy="2812488"/>
          </a:xfrm>
          <a:prstGeom prst="rect">
            <a:avLst/>
          </a:prstGeom>
          <a:ln w="38100">
            <a:solidFill>
              <a:srgbClr val="0991B3"/>
            </a:solid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8">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100" b="1" kern="0" spc="300" dirty="0">
                <a:solidFill>
                  <a:srgbClr val="0891B2"/>
                </a:solidFill>
                <a:latin typeface="Calibri" pitchFamily="34" charset="0"/>
                <a:ea typeface="Calibri" pitchFamily="34" charset="-122"/>
                <a:cs typeface="Calibri" pitchFamily="34" charset="-120"/>
              </a:rPr>
              <a:t>PRIMARY RESEARCH</a:t>
            </a:r>
            <a:endParaRPr lang="en-US" sz="1100" dirty="0"/>
          </a:p>
        </p:txBody>
      </p:sp>
      <p:sp>
        <p:nvSpPr>
          <p:cNvPr id="4" name="Text 2"/>
          <p:cNvSpPr/>
          <p:nvPr/>
        </p:nvSpPr>
        <p:spPr>
          <a:xfrm>
            <a:off x="731520" y="731520"/>
            <a:ext cx="7680960" cy="640080"/>
          </a:xfrm>
          <a:prstGeom prst="rect">
            <a:avLst/>
          </a:prstGeom>
          <a:noFill/>
          <a:ln/>
        </p:spPr>
        <p:txBody>
          <a:bodyPr wrap="square" lIns="0" tIns="0" rIns="0" bIns="0" rtlCol="0" anchor="ctr"/>
          <a:lstStyle/>
          <a:p>
            <a:pPr marL="0" indent="0">
              <a:buNone/>
            </a:pPr>
            <a:r>
              <a:rPr lang="en-US" sz="3000" b="1" dirty="0">
                <a:solidFill>
                  <a:srgbClr val="111827"/>
                </a:solidFill>
                <a:latin typeface="Georgia" pitchFamily="34" charset="0"/>
                <a:ea typeface="Georgia" pitchFamily="34" charset="-122"/>
                <a:cs typeface="Georgia" pitchFamily="34" charset="-120"/>
              </a:rPr>
              <a:t>What I Heard From the Field</a:t>
            </a:r>
            <a:endParaRPr lang="en-US" sz="3000" dirty="0"/>
          </a:p>
        </p:txBody>
      </p:sp>
      <p:sp>
        <p:nvSpPr>
          <p:cNvPr id="6" name="Text 4"/>
          <p:cNvSpPr/>
          <p:nvPr/>
        </p:nvSpPr>
        <p:spPr>
          <a:xfrm>
            <a:off x="914400" y="1508760"/>
            <a:ext cx="7315200" cy="594360"/>
          </a:xfrm>
          <a:prstGeom prst="rect">
            <a:avLst/>
          </a:prstGeom>
          <a:noFill/>
          <a:ln/>
        </p:spPr>
        <p:txBody>
          <a:bodyPr wrap="square" lIns="0" tIns="0" rIns="0" bIns="0" rtlCol="0" anchor="ctr"/>
          <a:lstStyle/>
          <a:p>
            <a:pPr marL="0" indent="0">
              <a:buNone/>
            </a:pPr>
            <a:r>
              <a:rPr lang="en-US" sz="2800" b="1" i="1" dirty="0">
                <a:solidFill>
                  <a:srgbClr val="0991B3"/>
                </a:solidFill>
                <a:latin typeface="Calibri" pitchFamily="34" charset="0"/>
                <a:ea typeface="Calibri" pitchFamily="34" charset="-122"/>
                <a:cs typeface="Calibri" pitchFamily="34" charset="-120"/>
              </a:rPr>
              <a:t>Four themes from our interview:</a:t>
            </a:r>
          </a:p>
        </p:txBody>
      </p:sp>
      <p:sp>
        <p:nvSpPr>
          <p:cNvPr id="7" name="Shape 5"/>
          <p:cNvSpPr/>
          <p:nvPr/>
        </p:nvSpPr>
        <p:spPr>
          <a:xfrm>
            <a:off x="731520" y="2377440"/>
            <a:ext cx="384048" cy="384048"/>
          </a:xfrm>
          <a:prstGeom prst="ellipse">
            <a:avLst/>
          </a:prstGeom>
          <a:solidFill>
            <a:srgbClr val="0891B2"/>
          </a:solidFill>
          <a:ln/>
        </p:spPr>
        <p:txBody>
          <a:bodyPr/>
          <a:lstStyle/>
          <a:p>
            <a:endParaRPr lang="en-US"/>
          </a:p>
        </p:txBody>
      </p:sp>
      <p:pic>
        <p:nvPicPr>
          <p:cNvPr id="8" name="Image 0" descr="preencoded.png"/>
          <p:cNvPicPr>
            <a:picLocks noChangeAspect="1"/>
          </p:cNvPicPr>
          <p:nvPr/>
        </p:nvPicPr>
        <p:blipFill>
          <a:blip r:embed="rId3"/>
          <a:stretch>
            <a:fillRect/>
          </a:stretch>
        </p:blipFill>
        <p:spPr>
          <a:xfrm>
            <a:off x="804672" y="2450592"/>
            <a:ext cx="237744" cy="237744"/>
          </a:xfrm>
          <a:prstGeom prst="rect">
            <a:avLst/>
          </a:prstGeom>
        </p:spPr>
      </p:pic>
      <p:sp>
        <p:nvSpPr>
          <p:cNvPr id="9" name="Text 6"/>
          <p:cNvSpPr/>
          <p:nvPr/>
        </p:nvSpPr>
        <p:spPr>
          <a:xfrm>
            <a:off x="1234440" y="2331720"/>
            <a:ext cx="3200400" cy="320040"/>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The Calculation Problem</a:t>
            </a:r>
            <a:endParaRPr lang="en-US" sz="1300" dirty="0"/>
          </a:p>
        </p:txBody>
      </p:sp>
      <p:sp>
        <p:nvSpPr>
          <p:cNvPr id="10" name="Text 7"/>
          <p:cNvSpPr/>
          <p:nvPr/>
        </p:nvSpPr>
        <p:spPr>
          <a:xfrm>
            <a:off x="1234440" y="2679192"/>
            <a:ext cx="3200400" cy="868680"/>
          </a:xfrm>
          <a:prstGeom prst="rect">
            <a:avLst/>
          </a:prstGeom>
          <a:noFill/>
          <a:ln/>
        </p:spPr>
        <p:txBody>
          <a:bodyPr wrap="square" lIns="0" tIns="0" rIns="0" bIns="0" rtlCol="0" anchor="ctr"/>
          <a:lstStyle/>
          <a:p>
            <a:pPr marL="0" indent="0">
              <a:lnSpc>
                <a:spcPct val="125000"/>
              </a:lnSpc>
              <a:buNone/>
            </a:pPr>
            <a:r>
              <a:rPr lang="en-US" sz="1050" dirty="0">
                <a:solidFill>
                  <a:srgbClr val="374151"/>
                </a:solidFill>
                <a:latin typeface="Calibri" pitchFamily="34" charset="0"/>
                <a:ea typeface="Calibri" pitchFamily="34" charset="-122"/>
                <a:cs typeface="Calibri" pitchFamily="34" charset="-120"/>
              </a:rPr>
              <a:t>Most orders reference "disposable income" without defining it, leaving employers to guess at a federal formula they've never seen.</a:t>
            </a:r>
            <a:endParaRPr lang="en-US" sz="1050" dirty="0"/>
          </a:p>
        </p:txBody>
      </p:sp>
      <p:sp>
        <p:nvSpPr>
          <p:cNvPr id="11" name="Shape 8"/>
          <p:cNvSpPr/>
          <p:nvPr/>
        </p:nvSpPr>
        <p:spPr>
          <a:xfrm>
            <a:off x="4663440" y="2377440"/>
            <a:ext cx="384048" cy="384048"/>
          </a:xfrm>
          <a:prstGeom prst="ellipse">
            <a:avLst/>
          </a:prstGeom>
          <a:solidFill>
            <a:srgbClr val="0891B2"/>
          </a:solidFill>
          <a:ln/>
        </p:spPr>
        <p:txBody>
          <a:bodyPr/>
          <a:lstStyle/>
          <a:p>
            <a:endParaRPr lang="en-US"/>
          </a:p>
        </p:txBody>
      </p:sp>
      <p:pic>
        <p:nvPicPr>
          <p:cNvPr id="12" name="Image 1" descr="preencoded.png"/>
          <p:cNvPicPr>
            <a:picLocks noChangeAspect="1"/>
          </p:cNvPicPr>
          <p:nvPr/>
        </p:nvPicPr>
        <p:blipFill>
          <a:blip r:embed="rId4"/>
          <a:stretch>
            <a:fillRect/>
          </a:stretch>
        </p:blipFill>
        <p:spPr>
          <a:xfrm>
            <a:off x="4736592" y="2450592"/>
            <a:ext cx="237744" cy="237744"/>
          </a:xfrm>
          <a:prstGeom prst="rect">
            <a:avLst/>
          </a:prstGeom>
        </p:spPr>
      </p:pic>
      <p:sp>
        <p:nvSpPr>
          <p:cNvPr id="13" name="Text 9"/>
          <p:cNvSpPr/>
          <p:nvPr/>
        </p:nvSpPr>
        <p:spPr>
          <a:xfrm>
            <a:off x="5166360" y="2331720"/>
            <a:ext cx="3200400" cy="320040"/>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The Reconciliation Problem</a:t>
            </a:r>
          </a:p>
        </p:txBody>
      </p:sp>
      <p:sp>
        <p:nvSpPr>
          <p:cNvPr id="14" name="Text 10"/>
          <p:cNvSpPr/>
          <p:nvPr/>
        </p:nvSpPr>
        <p:spPr>
          <a:xfrm>
            <a:off x="5166360" y="2679192"/>
            <a:ext cx="3200400" cy="868680"/>
          </a:xfrm>
          <a:prstGeom prst="rect">
            <a:avLst/>
          </a:prstGeom>
          <a:noFill/>
          <a:ln/>
        </p:spPr>
        <p:txBody>
          <a:bodyPr wrap="square" lIns="0" tIns="0" rIns="0" bIns="0" rtlCol="0" anchor="ctr"/>
          <a:lstStyle/>
          <a:p>
            <a:pPr marL="0" indent="0">
              <a:lnSpc>
                <a:spcPct val="125000"/>
              </a:lnSpc>
              <a:buNone/>
            </a:pPr>
            <a:r>
              <a:rPr lang="en-US" sz="1050" dirty="0">
                <a:solidFill>
                  <a:srgbClr val="374151"/>
                </a:solidFill>
                <a:latin typeface="Calibri" pitchFamily="34" charset="0"/>
                <a:ea typeface="Calibri" pitchFamily="34" charset="-122"/>
                <a:cs typeface="Calibri" pitchFamily="34" charset="-120"/>
              </a:rPr>
              <a:t>Once a payment goes out, there’s no easy way to confirm the court credited it correctly. He keeps paper records to defend himself if the order ever gets disputed.</a:t>
            </a:r>
          </a:p>
        </p:txBody>
      </p:sp>
      <p:sp>
        <p:nvSpPr>
          <p:cNvPr id="15" name="Shape 11"/>
          <p:cNvSpPr/>
          <p:nvPr/>
        </p:nvSpPr>
        <p:spPr>
          <a:xfrm>
            <a:off x="731520" y="3657600"/>
            <a:ext cx="384048" cy="384048"/>
          </a:xfrm>
          <a:prstGeom prst="ellipse">
            <a:avLst/>
          </a:prstGeom>
          <a:solidFill>
            <a:srgbClr val="0891B2"/>
          </a:solidFill>
          <a:ln/>
        </p:spPr>
        <p:txBody>
          <a:bodyPr/>
          <a:lstStyle/>
          <a:p>
            <a:endParaRPr lang="en-US"/>
          </a:p>
        </p:txBody>
      </p:sp>
      <p:pic>
        <p:nvPicPr>
          <p:cNvPr id="16" name="Image 2" descr="preencoded.png"/>
          <p:cNvPicPr>
            <a:picLocks noChangeAspect="1"/>
          </p:cNvPicPr>
          <p:nvPr/>
        </p:nvPicPr>
        <p:blipFill>
          <a:blip r:embed="rId5"/>
          <a:stretch>
            <a:fillRect/>
          </a:stretch>
        </p:blipFill>
        <p:spPr>
          <a:xfrm>
            <a:off x="804672" y="3730752"/>
            <a:ext cx="237744" cy="237744"/>
          </a:xfrm>
          <a:prstGeom prst="rect">
            <a:avLst/>
          </a:prstGeom>
        </p:spPr>
      </p:pic>
      <p:sp>
        <p:nvSpPr>
          <p:cNvPr id="17" name="Text 12"/>
          <p:cNvSpPr/>
          <p:nvPr/>
        </p:nvSpPr>
        <p:spPr>
          <a:xfrm>
            <a:off x="1234440" y="3611880"/>
            <a:ext cx="3200400" cy="320040"/>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The Time Burden</a:t>
            </a:r>
            <a:endParaRPr lang="en-US" sz="1300" dirty="0"/>
          </a:p>
        </p:txBody>
      </p:sp>
      <p:sp>
        <p:nvSpPr>
          <p:cNvPr id="18" name="Text 13"/>
          <p:cNvSpPr/>
          <p:nvPr/>
        </p:nvSpPr>
        <p:spPr>
          <a:xfrm>
            <a:off x="1234440" y="3959352"/>
            <a:ext cx="3200400" cy="868680"/>
          </a:xfrm>
          <a:prstGeom prst="rect">
            <a:avLst/>
          </a:prstGeom>
          <a:noFill/>
          <a:ln/>
        </p:spPr>
        <p:txBody>
          <a:bodyPr wrap="square" lIns="0" tIns="0" rIns="0" bIns="0" rtlCol="0" anchor="ctr"/>
          <a:lstStyle/>
          <a:p>
            <a:pPr marL="0" indent="0">
              <a:lnSpc>
                <a:spcPct val="125000"/>
              </a:lnSpc>
              <a:buNone/>
            </a:pPr>
            <a:r>
              <a:rPr lang="en-US" sz="1050" dirty="0">
                <a:solidFill>
                  <a:srgbClr val="374151"/>
                </a:solidFill>
                <a:latin typeface="Calibri" pitchFamily="34" charset="0"/>
                <a:ea typeface="Calibri" pitchFamily="34" charset="-122"/>
                <a:cs typeface="Calibri" pitchFamily="34" charset="-120"/>
              </a:rPr>
              <a:t>20 minutes of data entry, but hours of total time once you add calculations, employee conversations, and payment logistics.</a:t>
            </a:r>
            <a:endParaRPr lang="en-US" sz="1050" dirty="0"/>
          </a:p>
        </p:txBody>
      </p:sp>
      <p:sp>
        <p:nvSpPr>
          <p:cNvPr id="19" name="Shape 14"/>
          <p:cNvSpPr/>
          <p:nvPr/>
        </p:nvSpPr>
        <p:spPr>
          <a:xfrm>
            <a:off x="4663440" y="3657600"/>
            <a:ext cx="384048" cy="384048"/>
          </a:xfrm>
          <a:prstGeom prst="ellipse">
            <a:avLst/>
          </a:prstGeom>
          <a:solidFill>
            <a:srgbClr val="0891B2"/>
          </a:solidFill>
          <a:ln/>
        </p:spPr>
        <p:txBody>
          <a:bodyPr/>
          <a:lstStyle/>
          <a:p>
            <a:endParaRPr lang="en-US"/>
          </a:p>
        </p:txBody>
      </p:sp>
      <p:pic>
        <p:nvPicPr>
          <p:cNvPr id="20" name="Image 3" descr="preencoded.png"/>
          <p:cNvPicPr>
            <a:picLocks noChangeAspect="1"/>
          </p:cNvPicPr>
          <p:nvPr/>
        </p:nvPicPr>
        <p:blipFill>
          <a:blip r:embed="rId6"/>
          <a:stretch>
            <a:fillRect/>
          </a:stretch>
        </p:blipFill>
        <p:spPr>
          <a:xfrm>
            <a:off x="4736592" y="3730752"/>
            <a:ext cx="237744" cy="237744"/>
          </a:xfrm>
          <a:prstGeom prst="rect">
            <a:avLst/>
          </a:prstGeom>
        </p:spPr>
      </p:pic>
      <p:sp>
        <p:nvSpPr>
          <p:cNvPr id="21" name="Text 15"/>
          <p:cNvSpPr/>
          <p:nvPr/>
        </p:nvSpPr>
        <p:spPr>
          <a:xfrm>
            <a:off x="5166360" y="3611880"/>
            <a:ext cx="3200400" cy="320040"/>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The Trust Gap</a:t>
            </a:r>
            <a:endParaRPr lang="en-US" sz="1300" dirty="0"/>
          </a:p>
        </p:txBody>
      </p:sp>
      <p:sp>
        <p:nvSpPr>
          <p:cNvPr id="22" name="Text 16"/>
          <p:cNvSpPr/>
          <p:nvPr/>
        </p:nvSpPr>
        <p:spPr>
          <a:xfrm>
            <a:off x="5166360" y="3959352"/>
            <a:ext cx="3200400" cy="868680"/>
          </a:xfrm>
          <a:prstGeom prst="rect">
            <a:avLst/>
          </a:prstGeom>
          <a:noFill/>
          <a:ln/>
        </p:spPr>
        <p:txBody>
          <a:bodyPr wrap="square" lIns="0" tIns="0" rIns="0" bIns="0" rtlCol="0" anchor="ctr"/>
          <a:lstStyle/>
          <a:p>
            <a:pPr marL="0" indent="0">
              <a:lnSpc>
                <a:spcPct val="125000"/>
              </a:lnSpc>
              <a:buNone/>
            </a:pPr>
            <a:endParaRPr lang="en-US" sz="1050" dirty="0">
              <a:solidFill>
                <a:srgbClr val="374151"/>
              </a:solidFill>
              <a:latin typeface="Calibri" pitchFamily="34" charset="0"/>
              <a:ea typeface="Calibri" pitchFamily="34" charset="-122"/>
              <a:cs typeface="Calibri" pitchFamily="34" charset="-120"/>
            </a:endParaRPr>
          </a:p>
          <a:p>
            <a:pPr marL="0" indent="0">
              <a:lnSpc>
                <a:spcPct val="125000"/>
              </a:lnSpc>
              <a:buNone/>
            </a:pPr>
            <a:r>
              <a:rPr lang="en-US" sz="1050" dirty="0">
                <a:solidFill>
                  <a:srgbClr val="374151"/>
                </a:solidFill>
                <a:latin typeface="Calibri" pitchFamily="34" charset="0"/>
                <a:ea typeface="Calibri" pitchFamily="34" charset="-122"/>
                <a:cs typeface="Calibri" pitchFamily="34" charset="-120"/>
              </a:rPr>
              <a:t>"I would never trust a system to cut a check to the court." What guarantees could be made to ensure that the correct  garnishment will arrive on time and be credited to the correct entities?</a:t>
            </a:r>
            <a:endParaRPr lang="en-US" sz="1050" dirty="0"/>
          </a:p>
        </p:txBody>
      </p:sp>
    </p:spTree>
    <p:extLst>
      <p:ext uri="{BB962C8B-B14F-4D97-AF65-F5344CB8AC3E}">
        <p14:creationId xmlns:p14="http://schemas.microsoft.com/office/powerpoint/2010/main" val="3993069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6">
    <p:bg>
      <p:bgPr>
        <a:solidFill>
          <a:srgbClr val="F7F8FA"/>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100" b="1" kern="0" spc="300" dirty="0">
                <a:solidFill>
                  <a:srgbClr val="0891B2"/>
                </a:solidFill>
                <a:latin typeface="Calibri" pitchFamily="34" charset="0"/>
                <a:ea typeface="Calibri" pitchFamily="34" charset="-122"/>
                <a:cs typeface="Calibri" pitchFamily="34" charset="-120"/>
              </a:rPr>
              <a:t>PAIN POINTS</a:t>
            </a:r>
            <a:endParaRPr lang="en-US" sz="1100" dirty="0"/>
          </a:p>
        </p:txBody>
      </p:sp>
      <p:sp>
        <p:nvSpPr>
          <p:cNvPr id="4" name="Text 2"/>
          <p:cNvSpPr/>
          <p:nvPr/>
        </p:nvSpPr>
        <p:spPr>
          <a:xfrm>
            <a:off x="731520" y="731520"/>
            <a:ext cx="7680960" cy="640080"/>
          </a:xfrm>
          <a:prstGeom prst="rect">
            <a:avLst/>
          </a:prstGeom>
          <a:noFill/>
          <a:ln/>
        </p:spPr>
        <p:txBody>
          <a:bodyPr wrap="square" lIns="0" tIns="0" rIns="0" bIns="0" rtlCol="0" anchor="ctr"/>
          <a:lstStyle/>
          <a:p>
            <a:pPr marL="0" indent="0">
              <a:buNone/>
            </a:pPr>
            <a:r>
              <a:rPr lang="en-US" sz="3000" b="1" dirty="0">
                <a:solidFill>
                  <a:srgbClr val="111827"/>
                </a:solidFill>
                <a:latin typeface="Georgia" pitchFamily="34" charset="0"/>
                <a:ea typeface="Georgia" pitchFamily="34" charset="-122"/>
                <a:cs typeface="Georgia" pitchFamily="34" charset="-120"/>
              </a:rPr>
              <a:t>Five Layers of Friction</a:t>
            </a:r>
            <a:endParaRPr lang="en-US" sz="3000" dirty="0"/>
          </a:p>
        </p:txBody>
      </p:sp>
      <p:sp>
        <p:nvSpPr>
          <p:cNvPr id="5" name="Text 3"/>
          <p:cNvSpPr/>
          <p:nvPr/>
        </p:nvSpPr>
        <p:spPr>
          <a:xfrm>
            <a:off x="731520" y="1508760"/>
            <a:ext cx="502920" cy="502920"/>
          </a:xfrm>
          <a:prstGeom prst="rect">
            <a:avLst/>
          </a:prstGeom>
          <a:noFill/>
          <a:ln/>
        </p:spPr>
        <p:txBody>
          <a:bodyPr wrap="square" lIns="0" tIns="0" rIns="0" bIns="0" rtlCol="0" anchor="ctr"/>
          <a:lstStyle/>
          <a:p>
            <a:pPr marL="0" indent="0" algn="ctr">
              <a:buNone/>
            </a:pPr>
            <a:r>
              <a:rPr lang="en-US" sz="1800" b="1" dirty="0">
                <a:solidFill>
                  <a:srgbClr val="0891B2"/>
                </a:solidFill>
                <a:latin typeface="Georgia" pitchFamily="34" charset="0"/>
                <a:ea typeface="Georgia" pitchFamily="34" charset="-122"/>
                <a:cs typeface="Georgia" pitchFamily="34" charset="-120"/>
              </a:rPr>
              <a:t>01</a:t>
            </a:r>
            <a:endParaRPr lang="en-US" sz="1800" dirty="0"/>
          </a:p>
        </p:txBody>
      </p:sp>
      <p:sp>
        <p:nvSpPr>
          <p:cNvPr id="6" name="Shape 4"/>
          <p:cNvSpPr/>
          <p:nvPr/>
        </p:nvSpPr>
        <p:spPr>
          <a:xfrm>
            <a:off x="1325880" y="1600200"/>
            <a:ext cx="0" cy="347472"/>
          </a:xfrm>
          <a:prstGeom prst="line">
            <a:avLst/>
          </a:prstGeom>
          <a:noFill/>
          <a:ln w="12700">
            <a:solidFill>
              <a:srgbClr val="D1D5DB"/>
            </a:solidFill>
            <a:prstDash val="solid"/>
          </a:ln>
        </p:spPr>
        <p:txBody>
          <a:bodyPr/>
          <a:lstStyle/>
          <a:p>
            <a:endParaRPr lang="en-US"/>
          </a:p>
        </p:txBody>
      </p:sp>
      <p:sp>
        <p:nvSpPr>
          <p:cNvPr id="7" name="Text 5"/>
          <p:cNvSpPr/>
          <p:nvPr/>
        </p:nvSpPr>
        <p:spPr>
          <a:xfrm>
            <a:off x="1508759" y="1508760"/>
            <a:ext cx="2057396" cy="502920"/>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Ambiguous Withholding</a:t>
            </a:r>
            <a:endParaRPr lang="en-US" sz="1300" dirty="0"/>
          </a:p>
        </p:txBody>
      </p:sp>
      <p:sp>
        <p:nvSpPr>
          <p:cNvPr id="8" name="Text 6"/>
          <p:cNvSpPr/>
          <p:nvPr/>
        </p:nvSpPr>
        <p:spPr>
          <a:xfrm>
            <a:off x="3566160" y="1508760"/>
            <a:ext cx="5029200" cy="548640"/>
          </a:xfrm>
          <a:prstGeom prst="rect">
            <a:avLst/>
          </a:prstGeom>
          <a:noFill/>
          <a:ln/>
        </p:spPr>
        <p:txBody>
          <a:bodyPr wrap="square" lIns="0" tIns="0" rIns="0" bIns="0" rtlCol="0" anchor="ctr"/>
          <a:lstStyle/>
          <a:p>
            <a:pPr marL="0" indent="0">
              <a:lnSpc>
                <a:spcPct val="125000"/>
              </a:lnSpc>
              <a:buNone/>
            </a:pPr>
            <a:r>
              <a:rPr lang="en-US" sz="1100" dirty="0">
                <a:solidFill>
                  <a:srgbClr val="374151"/>
                </a:solidFill>
                <a:latin typeface="Calibri" pitchFamily="34" charset="0"/>
                <a:ea typeface="Calibri" pitchFamily="34" charset="-122"/>
                <a:cs typeface="Calibri" pitchFamily="34" charset="-120"/>
              </a:rPr>
              <a:t>Most orders are confusing. They reference a federal formula (CCPA Title III) that most employers have never heard of.</a:t>
            </a:r>
            <a:endParaRPr lang="en-US" sz="1100" dirty="0"/>
          </a:p>
        </p:txBody>
      </p:sp>
      <p:sp>
        <p:nvSpPr>
          <p:cNvPr id="9" name="Text 7"/>
          <p:cNvSpPr/>
          <p:nvPr/>
        </p:nvSpPr>
        <p:spPr>
          <a:xfrm>
            <a:off x="731520" y="2167128"/>
            <a:ext cx="502920" cy="502920"/>
          </a:xfrm>
          <a:prstGeom prst="rect">
            <a:avLst/>
          </a:prstGeom>
          <a:noFill/>
          <a:ln/>
        </p:spPr>
        <p:txBody>
          <a:bodyPr wrap="square" lIns="0" tIns="0" rIns="0" bIns="0" rtlCol="0" anchor="ctr"/>
          <a:lstStyle/>
          <a:p>
            <a:pPr marL="0" indent="0" algn="ctr">
              <a:buNone/>
            </a:pPr>
            <a:r>
              <a:rPr lang="en-US" sz="1800" b="1" dirty="0">
                <a:solidFill>
                  <a:srgbClr val="0891B2"/>
                </a:solidFill>
                <a:latin typeface="Georgia" pitchFamily="34" charset="0"/>
                <a:ea typeface="Georgia" pitchFamily="34" charset="-122"/>
                <a:cs typeface="Georgia" pitchFamily="34" charset="-120"/>
              </a:rPr>
              <a:t>02</a:t>
            </a:r>
            <a:endParaRPr lang="en-US" sz="1800" dirty="0"/>
          </a:p>
        </p:txBody>
      </p:sp>
      <p:sp>
        <p:nvSpPr>
          <p:cNvPr id="10" name="Shape 8"/>
          <p:cNvSpPr/>
          <p:nvPr/>
        </p:nvSpPr>
        <p:spPr>
          <a:xfrm>
            <a:off x="1325880" y="2258568"/>
            <a:ext cx="0" cy="347472"/>
          </a:xfrm>
          <a:prstGeom prst="line">
            <a:avLst/>
          </a:prstGeom>
          <a:noFill/>
          <a:ln w="12700">
            <a:solidFill>
              <a:srgbClr val="D1D5DB"/>
            </a:solidFill>
            <a:prstDash val="solid"/>
          </a:ln>
        </p:spPr>
        <p:txBody>
          <a:bodyPr/>
          <a:lstStyle/>
          <a:p>
            <a:endParaRPr lang="en-US"/>
          </a:p>
        </p:txBody>
      </p:sp>
      <p:sp>
        <p:nvSpPr>
          <p:cNvPr id="11" name="Text 9"/>
          <p:cNvSpPr/>
          <p:nvPr/>
        </p:nvSpPr>
        <p:spPr>
          <a:xfrm>
            <a:off x="1508760" y="2167128"/>
            <a:ext cx="2011680" cy="502920"/>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Disconnected Systems</a:t>
            </a:r>
            <a:endParaRPr lang="en-US" sz="1300" dirty="0"/>
          </a:p>
        </p:txBody>
      </p:sp>
      <p:sp>
        <p:nvSpPr>
          <p:cNvPr id="12" name="Text 10"/>
          <p:cNvSpPr/>
          <p:nvPr/>
        </p:nvSpPr>
        <p:spPr>
          <a:xfrm>
            <a:off x="3566160" y="2167128"/>
            <a:ext cx="5029200" cy="548640"/>
          </a:xfrm>
          <a:prstGeom prst="rect">
            <a:avLst/>
          </a:prstGeom>
          <a:noFill/>
          <a:ln/>
        </p:spPr>
        <p:txBody>
          <a:bodyPr wrap="square" lIns="0" tIns="0" rIns="0" bIns="0" rtlCol="0" anchor="ctr"/>
          <a:lstStyle/>
          <a:p>
            <a:pPr marL="0" indent="0">
              <a:lnSpc>
                <a:spcPct val="125000"/>
              </a:lnSpc>
              <a:buNone/>
            </a:pPr>
            <a:r>
              <a:rPr lang="en-US" sz="1100" dirty="0">
                <a:solidFill>
                  <a:srgbClr val="374151"/>
                </a:solidFill>
                <a:latin typeface="Calibri" pitchFamily="34" charset="0"/>
                <a:ea typeface="Calibri" pitchFamily="34" charset="-122"/>
                <a:cs typeface="Calibri" pitchFamily="34" charset="-120"/>
              </a:rPr>
              <a:t>Payroll deductions in one system. Child support on a state portal. Court judgments via physical check. No single workflow.</a:t>
            </a:r>
            <a:endParaRPr lang="en-US" sz="1100" dirty="0"/>
          </a:p>
        </p:txBody>
      </p:sp>
      <p:sp>
        <p:nvSpPr>
          <p:cNvPr id="13" name="Text 11"/>
          <p:cNvSpPr/>
          <p:nvPr/>
        </p:nvSpPr>
        <p:spPr>
          <a:xfrm>
            <a:off x="731520" y="2825496"/>
            <a:ext cx="502920" cy="502920"/>
          </a:xfrm>
          <a:prstGeom prst="rect">
            <a:avLst/>
          </a:prstGeom>
          <a:noFill/>
          <a:ln/>
        </p:spPr>
        <p:txBody>
          <a:bodyPr wrap="square" lIns="0" tIns="0" rIns="0" bIns="0" rtlCol="0" anchor="ctr"/>
          <a:lstStyle/>
          <a:p>
            <a:pPr marL="0" indent="0" algn="ctr">
              <a:buNone/>
            </a:pPr>
            <a:r>
              <a:rPr lang="en-US" sz="1800" b="1" dirty="0">
                <a:solidFill>
                  <a:srgbClr val="0891B2"/>
                </a:solidFill>
                <a:latin typeface="Georgia" pitchFamily="34" charset="0"/>
                <a:ea typeface="Georgia" pitchFamily="34" charset="-122"/>
                <a:cs typeface="Georgia" pitchFamily="34" charset="-120"/>
              </a:rPr>
              <a:t>03</a:t>
            </a:r>
            <a:endParaRPr lang="en-US" sz="1800" dirty="0"/>
          </a:p>
        </p:txBody>
      </p:sp>
      <p:sp>
        <p:nvSpPr>
          <p:cNvPr id="14" name="Shape 12"/>
          <p:cNvSpPr/>
          <p:nvPr/>
        </p:nvSpPr>
        <p:spPr>
          <a:xfrm>
            <a:off x="1325880" y="2916936"/>
            <a:ext cx="0" cy="347472"/>
          </a:xfrm>
          <a:prstGeom prst="line">
            <a:avLst/>
          </a:prstGeom>
          <a:noFill/>
          <a:ln w="12700">
            <a:solidFill>
              <a:srgbClr val="D1D5DB"/>
            </a:solidFill>
            <a:prstDash val="solid"/>
          </a:ln>
        </p:spPr>
        <p:txBody>
          <a:bodyPr/>
          <a:lstStyle/>
          <a:p>
            <a:endParaRPr lang="en-US"/>
          </a:p>
        </p:txBody>
      </p:sp>
      <p:sp>
        <p:nvSpPr>
          <p:cNvPr id="15" name="Text 13"/>
          <p:cNvSpPr/>
          <p:nvPr/>
        </p:nvSpPr>
        <p:spPr>
          <a:xfrm>
            <a:off x="1508760" y="2825496"/>
            <a:ext cx="2011680" cy="502920"/>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Paper-Based Lifecycle</a:t>
            </a:r>
            <a:endParaRPr lang="en-US" sz="1300" dirty="0"/>
          </a:p>
        </p:txBody>
      </p:sp>
      <p:sp>
        <p:nvSpPr>
          <p:cNvPr id="16" name="Text 14"/>
          <p:cNvSpPr/>
          <p:nvPr/>
        </p:nvSpPr>
        <p:spPr>
          <a:xfrm>
            <a:off x="3566160" y="2825496"/>
            <a:ext cx="5029200" cy="548640"/>
          </a:xfrm>
          <a:prstGeom prst="rect">
            <a:avLst/>
          </a:prstGeom>
          <a:noFill/>
          <a:ln/>
        </p:spPr>
        <p:txBody>
          <a:bodyPr wrap="square" lIns="0" tIns="0" rIns="0" bIns="0" rtlCol="0" anchor="ctr"/>
          <a:lstStyle/>
          <a:p>
            <a:pPr marL="0" indent="0">
              <a:lnSpc>
                <a:spcPct val="125000"/>
              </a:lnSpc>
              <a:buNone/>
            </a:pPr>
            <a:r>
              <a:rPr lang="en-US" sz="1100" dirty="0">
                <a:solidFill>
                  <a:srgbClr val="374151"/>
                </a:solidFill>
                <a:latin typeface="Calibri" pitchFamily="34" charset="0"/>
                <a:ea typeface="Calibri" pitchFamily="34" charset="-122"/>
                <a:cs typeface="Calibri" pitchFamily="34" charset="-120"/>
              </a:rPr>
              <a:t>Orders arrive by hand. Adjustments by mail. Filing is manila folders. No digital record, no status tracking, no audit trail.</a:t>
            </a:r>
            <a:endParaRPr lang="en-US" sz="1100" dirty="0"/>
          </a:p>
        </p:txBody>
      </p:sp>
      <p:sp>
        <p:nvSpPr>
          <p:cNvPr id="17" name="Text 15"/>
          <p:cNvSpPr/>
          <p:nvPr/>
        </p:nvSpPr>
        <p:spPr>
          <a:xfrm>
            <a:off x="731520" y="3483864"/>
            <a:ext cx="502920" cy="502920"/>
          </a:xfrm>
          <a:prstGeom prst="rect">
            <a:avLst/>
          </a:prstGeom>
          <a:noFill/>
          <a:ln/>
        </p:spPr>
        <p:txBody>
          <a:bodyPr wrap="square" lIns="0" tIns="0" rIns="0" bIns="0" rtlCol="0" anchor="ctr"/>
          <a:lstStyle/>
          <a:p>
            <a:pPr marL="0" indent="0" algn="ctr">
              <a:buNone/>
            </a:pPr>
            <a:r>
              <a:rPr lang="en-US" sz="1800" b="1" dirty="0">
                <a:solidFill>
                  <a:srgbClr val="0891B2"/>
                </a:solidFill>
                <a:latin typeface="Georgia" pitchFamily="34" charset="0"/>
                <a:ea typeface="Georgia" pitchFamily="34" charset="-122"/>
                <a:cs typeface="Georgia" pitchFamily="34" charset="-120"/>
              </a:rPr>
              <a:t>04</a:t>
            </a:r>
            <a:endParaRPr lang="en-US" sz="1800" dirty="0"/>
          </a:p>
        </p:txBody>
      </p:sp>
      <p:sp>
        <p:nvSpPr>
          <p:cNvPr id="18" name="Shape 16"/>
          <p:cNvSpPr/>
          <p:nvPr/>
        </p:nvSpPr>
        <p:spPr>
          <a:xfrm>
            <a:off x="1325880" y="3575304"/>
            <a:ext cx="0" cy="347472"/>
          </a:xfrm>
          <a:prstGeom prst="line">
            <a:avLst/>
          </a:prstGeom>
          <a:noFill/>
          <a:ln w="12700">
            <a:solidFill>
              <a:srgbClr val="D1D5DB"/>
            </a:solidFill>
            <a:prstDash val="solid"/>
          </a:ln>
        </p:spPr>
        <p:txBody>
          <a:bodyPr/>
          <a:lstStyle/>
          <a:p>
            <a:endParaRPr lang="en-US"/>
          </a:p>
        </p:txBody>
      </p:sp>
      <p:sp>
        <p:nvSpPr>
          <p:cNvPr id="19" name="Text 17"/>
          <p:cNvSpPr/>
          <p:nvPr/>
        </p:nvSpPr>
        <p:spPr>
          <a:xfrm>
            <a:off x="1508760" y="3483864"/>
            <a:ext cx="2011680" cy="502920"/>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Instant Legal Exposure</a:t>
            </a:r>
            <a:endParaRPr lang="en-US" sz="1300" dirty="0"/>
          </a:p>
        </p:txBody>
      </p:sp>
      <p:sp>
        <p:nvSpPr>
          <p:cNvPr id="20" name="Text 18"/>
          <p:cNvSpPr/>
          <p:nvPr/>
        </p:nvSpPr>
        <p:spPr>
          <a:xfrm>
            <a:off x="3566160" y="3483864"/>
            <a:ext cx="5029200" cy="548640"/>
          </a:xfrm>
          <a:prstGeom prst="rect">
            <a:avLst/>
          </a:prstGeom>
          <a:noFill/>
          <a:ln/>
        </p:spPr>
        <p:txBody>
          <a:bodyPr wrap="square" lIns="0" tIns="0" rIns="0" bIns="0" rtlCol="0" anchor="ctr"/>
          <a:lstStyle/>
          <a:p>
            <a:pPr marL="0" indent="0">
              <a:lnSpc>
                <a:spcPct val="125000"/>
              </a:lnSpc>
              <a:buNone/>
            </a:pPr>
            <a:r>
              <a:rPr lang="en-US" sz="1100" dirty="0">
                <a:solidFill>
                  <a:srgbClr val="374151"/>
                </a:solidFill>
                <a:latin typeface="Calibri" pitchFamily="34" charset="0"/>
                <a:ea typeface="Calibri" pitchFamily="34" charset="-122"/>
                <a:cs typeface="Calibri" pitchFamily="34" charset="-120"/>
              </a:rPr>
              <a:t>The moment the order arrives, the employer is on the hook. May need to front cash from business accounts and appear in court.</a:t>
            </a:r>
            <a:endParaRPr lang="en-US" sz="1100" dirty="0"/>
          </a:p>
        </p:txBody>
      </p:sp>
      <p:sp>
        <p:nvSpPr>
          <p:cNvPr id="21" name="Text 19"/>
          <p:cNvSpPr/>
          <p:nvPr/>
        </p:nvSpPr>
        <p:spPr>
          <a:xfrm>
            <a:off x="731520" y="4142232"/>
            <a:ext cx="502920" cy="502920"/>
          </a:xfrm>
          <a:prstGeom prst="rect">
            <a:avLst/>
          </a:prstGeom>
          <a:noFill/>
          <a:ln/>
        </p:spPr>
        <p:txBody>
          <a:bodyPr wrap="square" lIns="0" tIns="0" rIns="0" bIns="0" rtlCol="0" anchor="ctr"/>
          <a:lstStyle/>
          <a:p>
            <a:pPr marL="0" indent="0" algn="ctr">
              <a:buNone/>
            </a:pPr>
            <a:r>
              <a:rPr lang="en-US" sz="1800" b="1" dirty="0">
                <a:solidFill>
                  <a:srgbClr val="0891B2"/>
                </a:solidFill>
                <a:latin typeface="Georgia" pitchFamily="34" charset="0"/>
                <a:ea typeface="Georgia" pitchFamily="34" charset="-122"/>
                <a:cs typeface="Georgia" pitchFamily="34" charset="-120"/>
              </a:rPr>
              <a:t>05</a:t>
            </a:r>
            <a:endParaRPr lang="en-US" sz="1800" dirty="0"/>
          </a:p>
        </p:txBody>
      </p:sp>
      <p:sp>
        <p:nvSpPr>
          <p:cNvPr id="22" name="Shape 20"/>
          <p:cNvSpPr/>
          <p:nvPr/>
        </p:nvSpPr>
        <p:spPr>
          <a:xfrm>
            <a:off x="1325880" y="4233672"/>
            <a:ext cx="0" cy="347472"/>
          </a:xfrm>
          <a:prstGeom prst="line">
            <a:avLst/>
          </a:prstGeom>
          <a:noFill/>
          <a:ln w="12700">
            <a:solidFill>
              <a:srgbClr val="D1D5DB"/>
            </a:solidFill>
            <a:prstDash val="solid"/>
          </a:ln>
        </p:spPr>
        <p:txBody>
          <a:bodyPr/>
          <a:lstStyle/>
          <a:p>
            <a:endParaRPr lang="en-US"/>
          </a:p>
        </p:txBody>
      </p:sp>
      <p:sp>
        <p:nvSpPr>
          <p:cNvPr id="23" name="Text 21"/>
          <p:cNvSpPr/>
          <p:nvPr/>
        </p:nvSpPr>
        <p:spPr>
          <a:xfrm>
            <a:off x="1508760" y="4142232"/>
            <a:ext cx="2011680" cy="502920"/>
          </a:xfrm>
          <a:prstGeom prst="rect">
            <a:avLst/>
          </a:prstGeom>
          <a:noFill/>
          <a:ln/>
        </p:spPr>
        <p:txBody>
          <a:bodyPr wrap="square" lIns="0" tIns="0" rIns="0" bIns="0" rtlCol="0" anchor="ctr"/>
          <a:lstStyle/>
          <a:p>
            <a:pPr marL="0" indent="0">
              <a:buNone/>
            </a:pPr>
            <a:r>
              <a:rPr lang="en-US" sz="1300" b="1" dirty="0">
                <a:solidFill>
                  <a:srgbClr val="111827"/>
                </a:solidFill>
                <a:latin typeface="Georgia" pitchFamily="34" charset="0"/>
                <a:ea typeface="Georgia" pitchFamily="34" charset="-122"/>
                <a:cs typeface="Georgia" pitchFamily="34" charset="-120"/>
              </a:rPr>
              <a:t>The Burden Doesn’t End at Setup</a:t>
            </a:r>
          </a:p>
        </p:txBody>
      </p:sp>
      <p:sp>
        <p:nvSpPr>
          <p:cNvPr id="24" name="Text 22"/>
          <p:cNvSpPr/>
          <p:nvPr/>
        </p:nvSpPr>
        <p:spPr>
          <a:xfrm>
            <a:off x="3566160" y="4142232"/>
            <a:ext cx="5029200" cy="548640"/>
          </a:xfrm>
          <a:prstGeom prst="rect">
            <a:avLst/>
          </a:prstGeom>
          <a:noFill/>
          <a:ln/>
        </p:spPr>
        <p:txBody>
          <a:bodyPr wrap="square" lIns="0" tIns="0" rIns="0" bIns="0" rtlCol="0" anchor="ctr"/>
          <a:lstStyle/>
          <a:p>
            <a:pPr marL="0" indent="0">
              <a:lnSpc>
                <a:spcPct val="125000"/>
              </a:lnSpc>
              <a:buNone/>
            </a:pPr>
            <a:r>
              <a:rPr lang="en-US" sz="1100" dirty="0">
                <a:solidFill>
                  <a:srgbClr val="374151"/>
                </a:solidFill>
                <a:latin typeface="Calibri" pitchFamily="34" charset="0"/>
                <a:ea typeface="Calibri" pitchFamily="34" charset="-122"/>
                <a:cs typeface="Calibri" pitchFamily="34" charset="-120"/>
              </a:rPr>
              <a:t>Orders run an average of 5 months. Every pay period requires a new calculation, a new payment, and a new chance to get it wrong.</a:t>
            </a:r>
          </a:p>
        </p:txBody>
      </p:sp>
    </p:spTree>
    <p:extLst>
      <p:ext uri="{BB962C8B-B14F-4D97-AF65-F5344CB8AC3E}">
        <p14:creationId xmlns:p14="http://schemas.microsoft.com/office/powerpoint/2010/main" val="2773414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0">
    <p:bg>
      <p:bgPr>
        <a:solidFill>
          <a:srgbClr val="1A2640"/>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891B2"/>
          </a:solidFill>
          <a:ln/>
        </p:spPr>
        <p:txBody>
          <a:bodyPr/>
          <a:lstStyle/>
          <a:p>
            <a:endParaRPr lang="en-US"/>
          </a:p>
        </p:txBody>
      </p:sp>
      <p:sp>
        <p:nvSpPr>
          <p:cNvPr id="3" name="Text 1"/>
          <p:cNvSpPr/>
          <p:nvPr/>
        </p:nvSpPr>
        <p:spPr>
          <a:xfrm>
            <a:off x="731520" y="365760"/>
            <a:ext cx="3657600" cy="320040"/>
          </a:xfrm>
          <a:prstGeom prst="rect">
            <a:avLst/>
          </a:prstGeom>
          <a:noFill/>
          <a:ln/>
        </p:spPr>
        <p:txBody>
          <a:bodyPr wrap="square" lIns="0" tIns="0" rIns="0" bIns="0" rtlCol="0" anchor="ctr"/>
          <a:lstStyle/>
          <a:p>
            <a:pPr marL="0" indent="0">
              <a:buNone/>
            </a:pPr>
            <a:r>
              <a:rPr lang="en-US" sz="1100" b="1" kern="0" spc="300" dirty="0">
                <a:solidFill>
                  <a:srgbClr val="22D3EE"/>
                </a:solidFill>
                <a:latin typeface="Calibri" pitchFamily="34" charset="0"/>
                <a:ea typeface="Calibri" pitchFamily="34" charset="-122"/>
                <a:cs typeface="Calibri" pitchFamily="34" charset="-120"/>
              </a:rPr>
              <a:t>HYPOTHESIS</a:t>
            </a:r>
            <a:endParaRPr lang="en-US" sz="1100" dirty="0"/>
          </a:p>
        </p:txBody>
      </p:sp>
      <p:sp>
        <p:nvSpPr>
          <p:cNvPr id="4" name="Text 2"/>
          <p:cNvSpPr/>
          <p:nvPr/>
        </p:nvSpPr>
        <p:spPr>
          <a:xfrm>
            <a:off x="731520" y="731520"/>
            <a:ext cx="7680960" cy="640080"/>
          </a:xfrm>
          <a:prstGeom prst="rect">
            <a:avLst/>
          </a:prstGeom>
          <a:noFill/>
          <a:ln/>
        </p:spPr>
        <p:txBody>
          <a:bodyPr wrap="square" lIns="0" tIns="0" rIns="0" bIns="0" rtlCol="0" anchor="ctr"/>
          <a:lstStyle/>
          <a:p>
            <a:pPr marL="0" indent="0">
              <a:buNone/>
            </a:pPr>
            <a:r>
              <a:rPr lang="en-US" sz="3000" b="1" dirty="0">
                <a:solidFill>
                  <a:srgbClr val="FFFFFF"/>
                </a:solidFill>
                <a:latin typeface="Georgia" pitchFamily="34" charset="0"/>
                <a:ea typeface="Georgia" pitchFamily="34" charset="-122"/>
                <a:cs typeface="Georgia" pitchFamily="34" charset="-120"/>
              </a:rPr>
              <a:t>What We’re Testing</a:t>
            </a:r>
            <a:endParaRPr lang="en-US" sz="3000" dirty="0"/>
          </a:p>
        </p:txBody>
      </p:sp>
      <p:sp>
        <p:nvSpPr>
          <p:cNvPr id="5" name="Shape 3"/>
          <p:cNvSpPr/>
          <p:nvPr/>
        </p:nvSpPr>
        <p:spPr>
          <a:xfrm>
            <a:off x="731520" y="1554480"/>
            <a:ext cx="7680960" cy="1463040"/>
          </a:xfrm>
          <a:prstGeom prst="rect">
            <a:avLst/>
          </a:prstGeom>
          <a:solidFill>
            <a:srgbClr val="243044"/>
          </a:solidFill>
          <a:ln/>
        </p:spPr>
        <p:txBody>
          <a:bodyPr/>
          <a:lstStyle/>
          <a:p>
            <a:endParaRPr lang="en-US"/>
          </a:p>
        </p:txBody>
      </p:sp>
      <p:sp>
        <p:nvSpPr>
          <p:cNvPr id="6" name="Text 4"/>
          <p:cNvSpPr/>
          <p:nvPr/>
        </p:nvSpPr>
        <p:spPr>
          <a:xfrm>
            <a:off x="1005840" y="1691640"/>
            <a:ext cx="7132320" cy="1188720"/>
          </a:xfrm>
          <a:prstGeom prst="rect">
            <a:avLst/>
          </a:prstGeom>
          <a:noFill/>
          <a:ln/>
        </p:spPr>
        <p:txBody>
          <a:bodyPr wrap="square" lIns="0" tIns="0" rIns="0" bIns="0" rtlCol="0" anchor="ctr"/>
          <a:lstStyle/>
          <a:p>
            <a:pPr marL="0" indent="0">
              <a:lnSpc>
                <a:spcPct val="150000"/>
              </a:lnSpc>
              <a:buNone/>
            </a:pPr>
            <a:r>
              <a:rPr lang="en-US" sz="1400" i="1" dirty="0">
                <a:solidFill>
                  <a:srgbClr val="D1D5DB"/>
                </a:solidFill>
                <a:latin typeface="Calibri" pitchFamily="34" charset="0"/>
                <a:ea typeface="Calibri" pitchFamily="34" charset="-122"/>
                <a:cs typeface="Calibri" pitchFamily="34" charset="-120"/>
              </a:rPr>
              <a:t>If we bring the full garnishment workflow into the payroll platform, we can eliminate the manual work, guesswork, and compliance risk.</a:t>
            </a:r>
            <a:endParaRPr lang="en-US" sz="1400" dirty="0"/>
          </a:p>
        </p:txBody>
      </p:sp>
      <p:sp>
        <p:nvSpPr>
          <p:cNvPr id="7" name="Text 5"/>
          <p:cNvSpPr/>
          <p:nvPr/>
        </p:nvSpPr>
        <p:spPr>
          <a:xfrm>
            <a:off x="731520" y="3291840"/>
            <a:ext cx="3657600" cy="365760"/>
          </a:xfrm>
          <a:prstGeom prst="rect">
            <a:avLst/>
          </a:prstGeom>
          <a:noFill/>
          <a:ln/>
        </p:spPr>
        <p:txBody>
          <a:bodyPr wrap="square" lIns="0" tIns="0" rIns="0" bIns="0" rtlCol="0" anchor="ctr"/>
          <a:lstStyle/>
          <a:p>
            <a:pPr marL="0" indent="0">
              <a:buNone/>
            </a:pPr>
            <a:r>
              <a:rPr lang="en-US" sz="1600" b="1" dirty="0">
                <a:solidFill>
                  <a:srgbClr val="22D3EE"/>
                </a:solidFill>
                <a:latin typeface="Georgia" pitchFamily="34" charset="0"/>
                <a:ea typeface="Georgia" pitchFamily="34" charset="-122"/>
                <a:cs typeface="Georgia" pitchFamily="34" charset="-120"/>
              </a:rPr>
              <a:t>Why We Believe This</a:t>
            </a:r>
            <a:endParaRPr lang="en-US" sz="1600" dirty="0"/>
          </a:p>
        </p:txBody>
      </p:sp>
      <p:sp>
        <p:nvSpPr>
          <p:cNvPr id="8" name="Text 6"/>
          <p:cNvSpPr/>
          <p:nvPr/>
        </p:nvSpPr>
        <p:spPr>
          <a:xfrm>
            <a:off x="731520" y="3703320"/>
            <a:ext cx="7680960" cy="640080"/>
          </a:xfrm>
          <a:prstGeom prst="rect">
            <a:avLst/>
          </a:prstGeom>
          <a:noFill/>
          <a:ln/>
        </p:spPr>
        <p:txBody>
          <a:bodyPr wrap="square" lIns="0" tIns="0" rIns="0" bIns="0" rtlCol="0" anchor="ctr"/>
          <a:lstStyle/>
          <a:p>
            <a:pPr marL="171450" indent="-171450">
              <a:lnSpc>
                <a:spcPct val="140000"/>
              </a:lnSpc>
              <a:buFont typeface="Arial" panose="020B0604020202020204" pitchFamily="34" charset="0"/>
              <a:buChar char="•"/>
            </a:pPr>
            <a:r>
              <a:rPr lang="en-US" sz="1200" b="1" dirty="0">
                <a:solidFill>
                  <a:srgbClr val="D1D5DB"/>
                </a:solidFill>
                <a:latin typeface="Calibri" pitchFamily="34" charset="0"/>
                <a:ea typeface="Calibri" pitchFamily="34" charset="-122"/>
                <a:cs typeface="Calibri" pitchFamily="34" charset="-120"/>
              </a:rPr>
              <a:t> </a:t>
            </a:r>
            <a:r>
              <a:rPr lang="en-US" sz="1200" b="1" u="sng" dirty="0">
                <a:solidFill>
                  <a:srgbClr val="D1D5DB"/>
                </a:solidFill>
                <a:latin typeface="Calibri" pitchFamily="34" charset="0"/>
                <a:ea typeface="Calibri" pitchFamily="34" charset="-122"/>
                <a:cs typeface="Calibri" pitchFamily="34" charset="-120"/>
              </a:rPr>
              <a:t>Employers want to comply</a:t>
            </a:r>
            <a:r>
              <a:rPr lang="en-US" sz="1200" b="1" dirty="0">
                <a:solidFill>
                  <a:srgbClr val="D1D5DB"/>
                </a:solidFill>
                <a:latin typeface="Calibri" pitchFamily="34" charset="0"/>
                <a:ea typeface="Calibri" pitchFamily="34" charset="-122"/>
                <a:cs typeface="Calibri" pitchFamily="34" charset="-120"/>
              </a:rPr>
              <a:t>. </a:t>
            </a:r>
            <a:r>
              <a:rPr lang="en-US" sz="1200" dirty="0">
                <a:solidFill>
                  <a:srgbClr val="D1D5DB"/>
                </a:solidFill>
                <a:latin typeface="Calibri" pitchFamily="34" charset="0"/>
                <a:ea typeface="Calibri" pitchFamily="34" charset="-122"/>
                <a:cs typeface="Calibri" pitchFamily="34" charset="-120"/>
              </a:rPr>
              <a:t>The problem is that compliance requires reading ambiguous legal documents, variations in calculations, and juggling systems that don't talk to each other.</a:t>
            </a:r>
            <a:endParaRPr lang="en-US" sz="1200" dirty="0"/>
          </a:p>
        </p:txBody>
      </p:sp>
      <p:sp>
        <p:nvSpPr>
          <p:cNvPr id="9" name="Text 7"/>
          <p:cNvSpPr/>
          <p:nvPr/>
        </p:nvSpPr>
        <p:spPr>
          <a:xfrm>
            <a:off x="731520" y="4343400"/>
            <a:ext cx="7680960" cy="548640"/>
          </a:xfrm>
          <a:prstGeom prst="rect">
            <a:avLst/>
          </a:prstGeom>
          <a:noFill/>
          <a:ln/>
        </p:spPr>
        <p:txBody>
          <a:bodyPr wrap="square" lIns="0" tIns="0" rIns="0" bIns="0" rtlCol="0" anchor="ctr"/>
          <a:lstStyle/>
          <a:p>
            <a:pPr marL="171450" indent="-171450">
              <a:lnSpc>
                <a:spcPct val="140000"/>
              </a:lnSpc>
              <a:buFont typeface="Arial" panose="020B0604020202020204" pitchFamily="34" charset="0"/>
              <a:buChar char="•"/>
            </a:pPr>
            <a:r>
              <a:rPr lang="en-US" sz="1200" b="1" u="sng" dirty="0">
                <a:solidFill>
                  <a:srgbClr val="D1D5DB"/>
                </a:solidFill>
                <a:latin typeface="Calibri" pitchFamily="34" charset="0"/>
                <a:ea typeface="Calibri" pitchFamily="34" charset="-122"/>
                <a:cs typeface="Calibri" pitchFamily="34" charset="-120"/>
              </a:rPr>
              <a:t>The payroll platform already has pay data, tax info, and banking details</a:t>
            </a:r>
            <a:r>
              <a:rPr lang="en-US" sz="1200" b="1" dirty="0">
                <a:solidFill>
                  <a:srgbClr val="D1D5DB"/>
                </a:solidFill>
                <a:latin typeface="Calibri" pitchFamily="34" charset="0"/>
                <a:ea typeface="Calibri" pitchFamily="34" charset="-122"/>
                <a:cs typeface="Calibri" pitchFamily="34" charset="-120"/>
              </a:rPr>
              <a:t>. </a:t>
            </a:r>
            <a:r>
              <a:rPr lang="en-US" sz="1200" dirty="0">
                <a:solidFill>
                  <a:srgbClr val="D1D5DB"/>
                </a:solidFill>
                <a:latin typeface="Calibri" pitchFamily="34" charset="0"/>
                <a:ea typeface="Calibri" pitchFamily="34" charset="-122"/>
                <a:cs typeface="Calibri" pitchFamily="34" charset="-120"/>
              </a:rPr>
              <a:t>The infrastructure exists. It just hasn't been connected to garnishments yet.</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186A1215-D93A-5B49-AF75-030E1FDBF8AF}">
  <we:reference id="wa200010001" version="1.0.0.1" store="en-US" storeType="OMEX"/>
  <we:alternateReferences>
    <we:reference id="wa200010001" version="1.0.0.1" store="" storeType="OMEX"/>
  </we:alternateReferences>
  <we:properties>
    <we:property name="claude.fileId" value="&quot;b46a9ead-24b8-485c-a8e6-b37f5d6bbfa0&quot;"/>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2445</TotalTime>
  <Words>1583</Words>
  <Application>Microsoft Macintosh PowerPoint</Application>
  <PresentationFormat>On-screen Show (16:9)</PresentationFormat>
  <Paragraphs>209</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Reducing Friction in Wage Garnishment Processing</dc:title>
  <dc:subject>PptxGenJS Presentation</dc:subject>
  <dc:creator>Kevin Middleton</dc:creator>
  <cp:lastModifiedBy>Kevin Middleton</cp:lastModifiedBy>
  <cp:revision>47</cp:revision>
  <cp:lastPrinted>2026-04-17T06:44:30Z</cp:lastPrinted>
  <dcterms:created xsi:type="dcterms:W3CDTF">2026-04-17T05:41:43Z</dcterms:created>
  <dcterms:modified xsi:type="dcterms:W3CDTF">2026-04-26T17:52:20Z</dcterms:modified>
</cp:coreProperties>
</file>